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Arial" charset="0"/>
      </a:defRPr>
    </a:lvl5pPr>
    <a:lvl6pPr marL="2286000" algn="l" defTabSz="914400" rtl="0" eaLnBrk="1" latinLnBrk="0" hangingPunct="1">
      <a:defRPr sz="2400" kern="1200">
        <a:solidFill>
          <a:schemeClr val="tx1"/>
        </a:solidFill>
        <a:latin typeface="Garamond" pitchFamily="18" charset="0"/>
        <a:ea typeface="+mn-ea"/>
        <a:cs typeface="Arial" charset="0"/>
      </a:defRPr>
    </a:lvl6pPr>
    <a:lvl7pPr marL="2743200" algn="l" defTabSz="914400" rtl="0" eaLnBrk="1" latinLnBrk="0" hangingPunct="1">
      <a:defRPr sz="2400" kern="1200">
        <a:solidFill>
          <a:schemeClr val="tx1"/>
        </a:solidFill>
        <a:latin typeface="Garamond" pitchFamily="18" charset="0"/>
        <a:ea typeface="+mn-ea"/>
        <a:cs typeface="Arial" charset="0"/>
      </a:defRPr>
    </a:lvl7pPr>
    <a:lvl8pPr marL="3200400" algn="l" defTabSz="914400" rtl="0" eaLnBrk="1" latinLnBrk="0" hangingPunct="1">
      <a:defRPr sz="2400" kern="1200">
        <a:solidFill>
          <a:schemeClr val="tx1"/>
        </a:solidFill>
        <a:latin typeface="Garamond" pitchFamily="18" charset="0"/>
        <a:ea typeface="+mn-ea"/>
        <a:cs typeface="Arial" charset="0"/>
      </a:defRPr>
    </a:lvl8pPr>
    <a:lvl9pPr marL="3657600" algn="l" defTabSz="914400" rtl="0" eaLnBrk="1" latinLnBrk="0" hangingPunct="1">
      <a:defRPr sz="2400"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CC"/>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445" autoAdjust="0"/>
  </p:normalViewPr>
  <p:slideViewPr>
    <p:cSldViewPr>
      <p:cViewPr varScale="1">
        <p:scale>
          <a:sx n="40" d="100"/>
          <a:sy n="40" d="100"/>
        </p:scale>
        <p:origin x="-133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458B2C1C-B647-4F93-B5EC-B23334C15AF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28924798-3E51-470D-8C77-7A2781C73AA6}"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869C309A-350B-4533-AE07-6A67B19AE85C}"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DA1BC2AC-80A9-4122-A212-1766F28A5118}"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D5BDA5B0-777C-4F14-A74C-D8E9ABA1DBB5}"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42456565-1F25-4CD1-B29E-AD983AB679DA}"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DBF4F808-8588-4F81-806C-6320E6A57167}"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5749DF3F-E2BD-4F0E-94BF-CDA9EC11CF82}" type="slidenum">
              <a:rPr lang="en-US"/>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D58E2239-1239-4662-8050-181DA5BA55E2}"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FECA07BB-58F0-4CFA-BAFC-BDF3DC782766}" type="slidenum">
              <a:rPr lang="en-US"/>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744DE858-7B4F-41C5-A5F9-0222EFB52661}"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E39C17D2-85AA-4CB4-95A7-BF4200A9DEFD}"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77E0618-946C-4091-8831-D3E74FF04185}" type="slidenum">
              <a:rPr lang="en-US"/>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video" Target="file:///F:\D--bao2.mpg"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362200" y="152400"/>
            <a:ext cx="1485900" cy="83026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7174" name="Text Box 6"/>
          <p:cNvSpPr txBox="1">
            <a:spLocks noChangeArrowheads="1"/>
          </p:cNvSpPr>
          <p:nvPr/>
        </p:nvSpPr>
        <p:spPr bwMode="auto">
          <a:xfrm>
            <a:off x="1219200" y="1828800"/>
            <a:ext cx="2252663" cy="457200"/>
          </a:xfrm>
          <a:prstGeom prst="rect">
            <a:avLst/>
          </a:prstGeom>
          <a:noFill/>
          <a:ln w="9525">
            <a:noFill/>
            <a:miter lim="800000"/>
            <a:headEnd/>
            <a:tailEnd/>
          </a:ln>
        </p:spPr>
        <p:txBody>
          <a:bodyPr wrap="none">
            <a:spAutoFit/>
          </a:bodyPr>
          <a:lstStyle/>
          <a:p>
            <a:pPr eaLnBrk="1" hangingPunct="1"/>
            <a:r>
              <a:rPr lang="en-US">
                <a:latin typeface="Arial" charset="0"/>
              </a:rPr>
              <a:t>Tại sao có gió?</a:t>
            </a:r>
          </a:p>
        </p:txBody>
      </p:sp>
      <p:sp>
        <p:nvSpPr>
          <p:cNvPr id="7175" name="Text Box 7"/>
          <p:cNvSpPr txBox="1">
            <a:spLocks noChangeArrowheads="1"/>
          </p:cNvSpPr>
          <p:nvPr/>
        </p:nvSpPr>
        <p:spPr bwMode="auto">
          <a:xfrm>
            <a:off x="1050925" y="2249488"/>
            <a:ext cx="7780338" cy="1938337"/>
          </a:xfrm>
          <a:prstGeom prst="rect">
            <a:avLst/>
          </a:prstGeom>
          <a:noFill/>
          <a:ln w="9525">
            <a:noFill/>
            <a:miter lim="800000"/>
            <a:headEnd/>
            <a:tailEnd/>
          </a:ln>
        </p:spPr>
        <p:txBody>
          <a:bodyPr wrap="none">
            <a:spAutoFit/>
          </a:bodyPr>
          <a:lstStyle/>
          <a:p>
            <a:pPr marL="342900" indent="-342900" eaLnBrk="1" hangingPunct="1">
              <a:buFontTx/>
              <a:buAutoNum type="alphaUcPeriod"/>
            </a:pPr>
            <a:r>
              <a:rPr lang="en-US">
                <a:latin typeface="Arial" charset="0"/>
              </a:rPr>
              <a:t>Do không khí chuyển động từ nơi nóng đến nơi lạnh.</a:t>
            </a:r>
          </a:p>
          <a:p>
            <a:pPr marL="342900" indent="-342900" eaLnBrk="1" hangingPunct="1"/>
            <a:r>
              <a:rPr lang="en-US">
                <a:latin typeface="Arial" charset="0"/>
              </a:rPr>
              <a:t> Không khí chuyển động tạo thành gió</a:t>
            </a:r>
          </a:p>
          <a:p>
            <a:pPr marL="342900" indent="-342900" eaLnBrk="1" hangingPunct="1"/>
            <a:r>
              <a:rPr lang="en-US">
                <a:latin typeface="Arial" charset="0"/>
              </a:rPr>
              <a:t>B. Do không khí chuyển động từ nơi nóng đến nơi lạnh.</a:t>
            </a:r>
          </a:p>
          <a:p>
            <a:pPr marL="342900" indent="-342900" eaLnBrk="1" hangingPunct="1"/>
            <a:r>
              <a:rPr lang="en-US">
                <a:latin typeface="Arial" charset="0"/>
              </a:rPr>
              <a:t> Không khí chuyển động tạo thành gió</a:t>
            </a:r>
          </a:p>
          <a:p>
            <a:pPr marL="342900" indent="-342900" eaLnBrk="1" hangingPunct="1"/>
            <a:r>
              <a:rPr lang="en-US">
                <a:latin typeface="Arial" charset="0"/>
              </a:rPr>
              <a:t>C. Do lá cây lay động</a:t>
            </a:r>
          </a:p>
        </p:txBody>
      </p:sp>
      <p:sp>
        <p:nvSpPr>
          <p:cNvPr id="7176" name="Text Box 8"/>
          <p:cNvSpPr txBox="1">
            <a:spLocks noChangeArrowheads="1"/>
          </p:cNvSpPr>
          <p:nvPr/>
        </p:nvSpPr>
        <p:spPr bwMode="auto">
          <a:xfrm>
            <a:off x="914400" y="1295400"/>
            <a:ext cx="3373438" cy="457200"/>
          </a:xfrm>
          <a:prstGeom prst="rect">
            <a:avLst/>
          </a:prstGeom>
          <a:noFill/>
          <a:ln w="9525">
            <a:noFill/>
            <a:miter lim="800000"/>
            <a:headEnd/>
            <a:tailEnd/>
          </a:ln>
        </p:spPr>
        <p:txBody>
          <a:bodyPr wrap="none">
            <a:spAutoFit/>
          </a:bodyPr>
          <a:lstStyle/>
          <a:p>
            <a:pPr eaLnBrk="1" hangingPunct="1"/>
            <a:r>
              <a:rPr lang="en-US">
                <a:latin typeface="Arial" charset="0"/>
              </a:rPr>
              <a:t>Chọn đáp án đúng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diamond(in)">
                                      <p:cBhvr>
                                        <p:cTn id="7" dur="2000"/>
                                        <p:tgtEl>
                                          <p:spTgt spid="7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diamond(in)">
                                      <p:cBhvr>
                                        <p:cTn id="12" dur="20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75">
                                            <p:txEl>
                                              <p:pRg st="0" end="0"/>
                                            </p:txEl>
                                          </p:spTgt>
                                        </p:tgtEl>
                                        <p:attrNameLst>
                                          <p:attrName>style.visibility</p:attrName>
                                        </p:attrNameLst>
                                      </p:cBhvr>
                                      <p:to>
                                        <p:strVal val="visible"/>
                                      </p:to>
                                    </p:set>
                                    <p:animEffect transition="in" filter="diamond(in)">
                                      <p:cBhvr>
                                        <p:cTn id="17" dur="2000"/>
                                        <p:tgtEl>
                                          <p:spTgt spid="7175">
                                            <p:txEl>
                                              <p:pRg st="0" end="0"/>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7175">
                                            <p:txEl>
                                              <p:pRg st="1" end="1"/>
                                            </p:txEl>
                                          </p:spTgt>
                                        </p:tgtEl>
                                        <p:attrNameLst>
                                          <p:attrName>style.visibility</p:attrName>
                                        </p:attrNameLst>
                                      </p:cBhvr>
                                      <p:to>
                                        <p:strVal val="visible"/>
                                      </p:to>
                                    </p:set>
                                    <p:animEffect transition="in" filter="diamond(in)">
                                      <p:cBhvr>
                                        <p:cTn id="20" dur="2000"/>
                                        <p:tgtEl>
                                          <p:spTgt spid="7175">
                                            <p:txEl>
                                              <p:pRg st="1" end="1"/>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7175">
                                            <p:txEl>
                                              <p:pRg st="2" end="2"/>
                                            </p:txEl>
                                          </p:spTgt>
                                        </p:tgtEl>
                                        <p:attrNameLst>
                                          <p:attrName>style.visibility</p:attrName>
                                        </p:attrNameLst>
                                      </p:cBhvr>
                                      <p:to>
                                        <p:strVal val="visible"/>
                                      </p:to>
                                    </p:set>
                                    <p:animEffect transition="in" filter="diamond(in)">
                                      <p:cBhvr>
                                        <p:cTn id="23" dur="2000"/>
                                        <p:tgtEl>
                                          <p:spTgt spid="7175">
                                            <p:txEl>
                                              <p:pRg st="2" end="2"/>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7175">
                                            <p:txEl>
                                              <p:pRg st="3" end="3"/>
                                            </p:txEl>
                                          </p:spTgt>
                                        </p:tgtEl>
                                        <p:attrNameLst>
                                          <p:attrName>style.visibility</p:attrName>
                                        </p:attrNameLst>
                                      </p:cBhvr>
                                      <p:to>
                                        <p:strVal val="visible"/>
                                      </p:to>
                                    </p:set>
                                    <p:animEffect transition="in" filter="diamond(in)">
                                      <p:cBhvr>
                                        <p:cTn id="26" dur="2000"/>
                                        <p:tgtEl>
                                          <p:spTgt spid="7175">
                                            <p:txEl>
                                              <p:pRg st="3" end="3"/>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7175">
                                            <p:txEl>
                                              <p:pRg st="4" end="4"/>
                                            </p:txEl>
                                          </p:spTgt>
                                        </p:tgtEl>
                                        <p:attrNameLst>
                                          <p:attrName>style.visibility</p:attrName>
                                        </p:attrNameLst>
                                      </p:cBhvr>
                                      <p:to>
                                        <p:strVal val="visible"/>
                                      </p:to>
                                    </p:set>
                                    <p:animEffect transition="in" filter="diamond(in)">
                                      <p:cBhvr>
                                        <p:cTn id="29" dur="2000"/>
                                        <p:tgtEl>
                                          <p:spTgt spid="717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nodeType="clickEffect">
                                  <p:stCondLst>
                                    <p:cond delay="0"/>
                                  </p:stCondLst>
                                  <p:childTnLst>
                                    <p:animEffect transition="out" filter="diamond(in)">
                                      <p:cBhvr>
                                        <p:cTn id="33" dur="2000"/>
                                        <p:tgtEl>
                                          <p:spTgt spid="7175">
                                            <p:txEl>
                                              <p:pRg st="0" end="0"/>
                                            </p:txEl>
                                          </p:spTgt>
                                        </p:tgtEl>
                                      </p:cBhvr>
                                    </p:animEffect>
                                    <p:set>
                                      <p:cBhvr>
                                        <p:cTn id="34" dur="1" fill="hold">
                                          <p:stCondLst>
                                            <p:cond delay="1999"/>
                                          </p:stCondLst>
                                        </p:cTn>
                                        <p:tgtEl>
                                          <p:spTgt spid="7175">
                                            <p:txEl>
                                              <p:pRg st="0" end="0"/>
                                            </p:txEl>
                                          </p:spTgt>
                                        </p:tgtEl>
                                        <p:attrNameLst>
                                          <p:attrName>style.visibility</p:attrName>
                                        </p:attrNameLst>
                                      </p:cBhvr>
                                      <p:to>
                                        <p:strVal val="hidden"/>
                                      </p:to>
                                    </p:set>
                                  </p:childTnLst>
                                </p:cTn>
                              </p:par>
                              <p:par>
                                <p:cTn id="35" presetID="8" presetClass="exit" presetSubtype="16" fill="hold" nodeType="withEffect">
                                  <p:stCondLst>
                                    <p:cond delay="0"/>
                                  </p:stCondLst>
                                  <p:childTnLst>
                                    <p:animEffect transition="out" filter="diamond(in)">
                                      <p:cBhvr>
                                        <p:cTn id="36" dur="2000"/>
                                        <p:tgtEl>
                                          <p:spTgt spid="7175">
                                            <p:txEl>
                                              <p:pRg st="1" end="1"/>
                                            </p:txEl>
                                          </p:spTgt>
                                        </p:tgtEl>
                                      </p:cBhvr>
                                    </p:animEffect>
                                    <p:set>
                                      <p:cBhvr>
                                        <p:cTn id="37" dur="1" fill="hold">
                                          <p:stCondLst>
                                            <p:cond delay="1999"/>
                                          </p:stCondLst>
                                        </p:cTn>
                                        <p:tgtEl>
                                          <p:spTgt spid="7175">
                                            <p:txEl>
                                              <p:pRg st="1" end="1"/>
                                            </p:txEl>
                                          </p:spTgt>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16" fill="hold" nodeType="clickEffect">
                                  <p:stCondLst>
                                    <p:cond delay="0"/>
                                  </p:stCondLst>
                                  <p:childTnLst>
                                    <p:animEffect transition="out" filter="diamond(in)">
                                      <p:cBhvr>
                                        <p:cTn id="41" dur="2000"/>
                                        <p:tgtEl>
                                          <p:spTgt spid="7175">
                                            <p:txEl>
                                              <p:pRg st="4" end="4"/>
                                            </p:txEl>
                                          </p:spTgt>
                                        </p:tgtEl>
                                      </p:cBhvr>
                                    </p:animEffect>
                                    <p:set>
                                      <p:cBhvr>
                                        <p:cTn id="42" dur="1" fill="hold">
                                          <p:stCondLst>
                                            <p:cond delay="1999"/>
                                          </p:stCondLst>
                                        </p:cTn>
                                        <p:tgtEl>
                                          <p:spTgt spid="717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build="allAtOnce"/>
      <p:bldP spid="71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1"/>
          <p:cNvPicPr>
            <a:picLocks noChangeAspect="1" noChangeArrowheads="1"/>
          </p:cNvPicPr>
          <p:nvPr/>
        </p:nvPicPr>
        <p:blipFill>
          <a:blip r:embed="rId2"/>
          <a:srcRect/>
          <a:stretch>
            <a:fillRect/>
          </a:stretch>
        </p:blipFill>
        <p:spPr bwMode="auto">
          <a:xfrm>
            <a:off x="762000" y="2209800"/>
            <a:ext cx="7620000" cy="4648200"/>
          </a:xfrm>
          <a:prstGeom prst="rect">
            <a:avLst/>
          </a:prstGeom>
          <a:noFill/>
          <a:ln w="9525">
            <a:noFill/>
            <a:miter lim="800000"/>
            <a:headEnd/>
            <a:tailEnd/>
          </a:ln>
        </p:spPr>
      </p:pic>
      <p:grpSp>
        <p:nvGrpSpPr>
          <p:cNvPr id="12291" name="Group 11"/>
          <p:cNvGrpSpPr>
            <a:grpSpLocks/>
          </p:cNvGrpSpPr>
          <p:nvPr/>
        </p:nvGrpSpPr>
        <p:grpSpPr bwMode="auto">
          <a:xfrm>
            <a:off x="457200" y="0"/>
            <a:ext cx="7219950" cy="2133600"/>
            <a:chOff x="288" y="0"/>
            <a:chExt cx="4548" cy="1344"/>
          </a:xfrm>
        </p:grpSpPr>
        <p:sp>
          <p:nvSpPr>
            <p:cNvPr id="12293" name="Text Box 12"/>
            <p:cNvSpPr txBox="1">
              <a:spLocks noChangeArrowheads="1"/>
            </p:cNvSpPr>
            <p:nvPr/>
          </p:nvSpPr>
          <p:spPr bwMode="auto">
            <a:xfrm>
              <a:off x="1488" y="0"/>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2294" name="Text Box 13"/>
            <p:cNvSpPr txBox="1">
              <a:spLocks noChangeArrowheads="1"/>
            </p:cNvSpPr>
            <p:nvPr/>
          </p:nvSpPr>
          <p:spPr bwMode="auto">
            <a:xfrm>
              <a:off x="1440" y="432"/>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12295" name="Text Box 14"/>
            <p:cNvSpPr txBox="1">
              <a:spLocks noChangeArrowheads="1"/>
            </p:cNvSpPr>
            <p:nvPr/>
          </p:nvSpPr>
          <p:spPr bwMode="auto">
            <a:xfrm>
              <a:off x="288" y="72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2296" name="Text Box 15"/>
            <p:cNvSpPr txBox="1">
              <a:spLocks noChangeArrowheads="1"/>
            </p:cNvSpPr>
            <p:nvPr/>
          </p:nvSpPr>
          <p:spPr bwMode="auto">
            <a:xfrm>
              <a:off x="288" y="1056"/>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25616" name="Text Box 16"/>
          <p:cNvSpPr txBox="1">
            <a:spLocks noChangeArrowheads="1"/>
          </p:cNvSpPr>
          <p:nvPr/>
        </p:nvSpPr>
        <p:spPr bwMode="auto">
          <a:xfrm>
            <a:off x="2667000" y="6400800"/>
            <a:ext cx="2760663" cy="457200"/>
          </a:xfrm>
          <a:prstGeom prst="rect">
            <a:avLst/>
          </a:prstGeom>
          <a:solidFill>
            <a:schemeClr val="tx1"/>
          </a:solidFill>
          <a:ln w="9525">
            <a:noFill/>
            <a:miter lim="800000"/>
            <a:headEnd/>
            <a:tailEnd/>
          </a:ln>
        </p:spPr>
        <p:txBody>
          <a:bodyPr wrap="none">
            <a:spAutoFit/>
          </a:bodyPr>
          <a:lstStyle/>
          <a:p>
            <a:pPr eaLnBrk="1" hangingPunct="1"/>
            <a:r>
              <a:rPr lang="en-US">
                <a:solidFill>
                  <a:srgbClr val="FF0000"/>
                </a:solidFill>
                <a:latin typeface="Arial" charset="0"/>
              </a:rPr>
              <a:t>Cuốn trôi cả bụi tre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16"/>
                                        </p:tgtEl>
                                        <p:attrNameLst>
                                          <p:attrName>style.visibility</p:attrName>
                                        </p:attrNameLst>
                                      </p:cBhvr>
                                      <p:to>
                                        <p:strVal val="visible"/>
                                      </p:to>
                                    </p:set>
                                    <p:animEffect transition="in" filter="diamond(in)">
                                      <p:cBhvr>
                                        <p:cTn id="12" dur="20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5"/>
          <p:cNvPicPr>
            <a:picLocks noChangeAspect="1" noChangeArrowheads="1"/>
          </p:cNvPicPr>
          <p:nvPr/>
        </p:nvPicPr>
        <p:blipFill>
          <a:blip r:embed="rId2"/>
          <a:srcRect/>
          <a:stretch>
            <a:fillRect/>
          </a:stretch>
        </p:blipFill>
        <p:spPr bwMode="auto">
          <a:xfrm>
            <a:off x="457200" y="2133600"/>
            <a:ext cx="8153400" cy="4724400"/>
          </a:xfrm>
          <a:prstGeom prst="rect">
            <a:avLst/>
          </a:prstGeom>
          <a:noFill/>
          <a:ln w="9525">
            <a:noFill/>
            <a:miter lim="800000"/>
            <a:headEnd/>
            <a:tailEnd/>
          </a:ln>
        </p:spPr>
      </p:pic>
      <p:grpSp>
        <p:nvGrpSpPr>
          <p:cNvPr id="13315" name="Group 11"/>
          <p:cNvGrpSpPr>
            <a:grpSpLocks/>
          </p:cNvGrpSpPr>
          <p:nvPr/>
        </p:nvGrpSpPr>
        <p:grpSpPr bwMode="auto">
          <a:xfrm>
            <a:off x="457200" y="0"/>
            <a:ext cx="7219950" cy="2133600"/>
            <a:chOff x="288" y="0"/>
            <a:chExt cx="4548" cy="1344"/>
          </a:xfrm>
        </p:grpSpPr>
        <p:sp>
          <p:nvSpPr>
            <p:cNvPr id="13317" name="Text Box 12"/>
            <p:cNvSpPr txBox="1">
              <a:spLocks noChangeArrowheads="1"/>
            </p:cNvSpPr>
            <p:nvPr/>
          </p:nvSpPr>
          <p:spPr bwMode="auto">
            <a:xfrm>
              <a:off x="1488" y="0"/>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3318" name="Text Box 13"/>
            <p:cNvSpPr txBox="1">
              <a:spLocks noChangeArrowheads="1"/>
            </p:cNvSpPr>
            <p:nvPr/>
          </p:nvSpPr>
          <p:spPr bwMode="auto">
            <a:xfrm>
              <a:off x="1440" y="432"/>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13319" name="Text Box 14"/>
            <p:cNvSpPr txBox="1">
              <a:spLocks noChangeArrowheads="1"/>
            </p:cNvSpPr>
            <p:nvPr/>
          </p:nvSpPr>
          <p:spPr bwMode="auto">
            <a:xfrm>
              <a:off x="288" y="72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3320" name="Text Box 15"/>
            <p:cNvSpPr txBox="1">
              <a:spLocks noChangeArrowheads="1"/>
            </p:cNvSpPr>
            <p:nvPr/>
          </p:nvSpPr>
          <p:spPr bwMode="auto">
            <a:xfrm>
              <a:off x="288" y="1056"/>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26640" name="Text Box 16"/>
          <p:cNvSpPr txBox="1">
            <a:spLocks noChangeArrowheads="1"/>
          </p:cNvSpPr>
          <p:nvPr/>
        </p:nvSpPr>
        <p:spPr bwMode="auto">
          <a:xfrm>
            <a:off x="2514600" y="6400800"/>
            <a:ext cx="4743450" cy="457200"/>
          </a:xfrm>
          <a:prstGeom prst="rect">
            <a:avLst/>
          </a:prstGeom>
          <a:solidFill>
            <a:schemeClr val="tx1"/>
          </a:solidFill>
          <a:ln w="9525">
            <a:noFill/>
            <a:miter lim="800000"/>
            <a:headEnd/>
            <a:tailEnd/>
          </a:ln>
        </p:spPr>
        <p:txBody>
          <a:bodyPr wrap="none">
            <a:spAutoFit/>
          </a:bodyPr>
          <a:lstStyle/>
          <a:p>
            <a:pPr eaLnBrk="1" hangingPunct="1"/>
            <a:r>
              <a:rPr lang="en-US">
                <a:solidFill>
                  <a:srgbClr val="FF0000"/>
                </a:solidFill>
                <a:latin typeface="Arial" charset="0"/>
              </a:rPr>
              <a:t>Làm đổ cây cột điện gây mất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in)">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40"/>
                                        </p:tgtEl>
                                        <p:attrNameLst>
                                          <p:attrName>style.visibility</p:attrName>
                                        </p:attrNameLst>
                                      </p:cBhvr>
                                      <p:to>
                                        <p:strVal val="visible"/>
                                      </p:to>
                                    </p:set>
                                    <p:animEffect transition="in" filter="diamond(in)">
                                      <p:cBhvr>
                                        <p:cTn id="12" dur="20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3"/>
          <p:cNvPicPr>
            <a:picLocks noChangeAspect="1" noChangeArrowheads="1"/>
          </p:cNvPicPr>
          <p:nvPr/>
        </p:nvPicPr>
        <p:blipFill>
          <a:blip r:embed="rId2"/>
          <a:srcRect/>
          <a:stretch>
            <a:fillRect/>
          </a:stretch>
        </p:blipFill>
        <p:spPr bwMode="auto">
          <a:xfrm>
            <a:off x="762000" y="2209800"/>
            <a:ext cx="7620000" cy="4648200"/>
          </a:xfrm>
          <a:prstGeom prst="rect">
            <a:avLst/>
          </a:prstGeom>
          <a:noFill/>
          <a:ln w="9525">
            <a:noFill/>
            <a:miter lim="800000"/>
            <a:headEnd/>
            <a:tailEnd/>
          </a:ln>
        </p:spPr>
      </p:pic>
      <p:grpSp>
        <p:nvGrpSpPr>
          <p:cNvPr id="14339" name="Group 11"/>
          <p:cNvGrpSpPr>
            <a:grpSpLocks/>
          </p:cNvGrpSpPr>
          <p:nvPr/>
        </p:nvGrpSpPr>
        <p:grpSpPr bwMode="auto">
          <a:xfrm>
            <a:off x="457200" y="0"/>
            <a:ext cx="7219950" cy="2133600"/>
            <a:chOff x="288" y="0"/>
            <a:chExt cx="4548" cy="1344"/>
          </a:xfrm>
        </p:grpSpPr>
        <p:sp>
          <p:nvSpPr>
            <p:cNvPr id="14341" name="Text Box 12"/>
            <p:cNvSpPr txBox="1">
              <a:spLocks noChangeArrowheads="1"/>
            </p:cNvSpPr>
            <p:nvPr/>
          </p:nvSpPr>
          <p:spPr bwMode="auto">
            <a:xfrm>
              <a:off x="1488" y="0"/>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4342" name="Text Box 13"/>
            <p:cNvSpPr txBox="1">
              <a:spLocks noChangeArrowheads="1"/>
            </p:cNvSpPr>
            <p:nvPr/>
          </p:nvSpPr>
          <p:spPr bwMode="auto">
            <a:xfrm>
              <a:off x="1440" y="432"/>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14343" name="Text Box 14"/>
            <p:cNvSpPr txBox="1">
              <a:spLocks noChangeArrowheads="1"/>
            </p:cNvSpPr>
            <p:nvPr/>
          </p:nvSpPr>
          <p:spPr bwMode="auto">
            <a:xfrm>
              <a:off x="288" y="72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4344" name="Text Box 15"/>
            <p:cNvSpPr txBox="1">
              <a:spLocks noChangeArrowheads="1"/>
            </p:cNvSpPr>
            <p:nvPr/>
          </p:nvSpPr>
          <p:spPr bwMode="auto">
            <a:xfrm>
              <a:off x="288" y="1056"/>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27664" name="Text Box 16"/>
          <p:cNvSpPr txBox="1">
            <a:spLocks noChangeArrowheads="1"/>
          </p:cNvSpPr>
          <p:nvPr/>
        </p:nvSpPr>
        <p:spPr bwMode="auto">
          <a:xfrm>
            <a:off x="2514600" y="6400800"/>
            <a:ext cx="2797175" cy="457200"/>
          </a:xfrm>
          <a:prstGeom prst="rect">
            <a:avLst/>
          </a:prstGeom>
          <a:solidFill>
            <a:schemeClr val="tx1"/>
          </a:solidFill>
          <a:ln w="9525">
            <a:noFill/>
            <a:miter lim="800000"/>
            <a:headEnd/>
            <a:tailEnd/>
          </a:ln>
        </p:spPr>
        <p:txBody>
          <a:bodyPr wrap="none">
            <a:spAutoFit/>
          </a:bodyPr>
          <a:lstStyle/>
          <a:p>
            <a:pPr eaLnBrk="1" hangingPunct="1"/>
            <a:r>
              <a:rPr lang="en-US">
                <a:solidFill>
                  <a:srgbClr val="FF0000"/>
                </a:solidFill>
                <a:latin typeface="Arial" charset="0"/>
              </a:rPr>
              <a:t>Nhà cửa hoang tàn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664"/>
                                        </p:tgtEl>
                                        <p:attrNameLst>
                                          <p:attrName>style.visibility</p:attrName>
                                        </p:attrNameLst>
                                      </p:cBhvr>
                                      <p:to>
                                        <p:strVal val="visible"/>
                                      </p:to>
                                    </p:set>
                                    <p:animEffect transition="in" filter="diamond(in)">
                                      <p:cBhvr>
                                        <p:cTn id="12" dur="2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4"/>
          <p:cNvPicPr>
            <a:picLocks noChangeAspect="1" noChangeArrowheads="1"/>
          </p:cNvPicPr>
          <p:nvPr>
            <p:ph type="body" idx="1"/>
          </p:nvPr>
        </p:nvPicPr>
        <p:blipFill>
          <a:blip r:embed="rId2"/>
          <a:srcRect/>
          <a:stretch>
            <a:fillRect/>
          </a:stretch>
        </p:blipFill>
        <p:spPr>
          <a:xfrm>
            <a:off x="533400" y="2133600"/>
            <a:ext cx="8077200" cy="4724400"/>
          </a:xfrm>
          <a:noFill/>
        </p:spPr>
      </p:pic>
      <p:grpSp>
        <p:nvGrpSpPr>
          <p:cNvPr id="15363" name="Group 11"/>
          <p:cNvGrpSpPr>
            <a:grpSpLocks/>
          </p:cNvGrpSpPr>
          <p:nvPr/>
        </p:nvGrpSpPr>
        <p:grpSpPr bwMode="auto">
          <a:xfrm>
            <a:off x="457200" y="0"/>
            <a:ext cx="7219950" cy="2133600"/>
            <a:chOff x="288" y="0"/>
            <a:chExt cx="4548" cy="1344"/>
          </a:xfrm>
        </p:grpSpPr>
        <p:sp>
          <p:nvSpPr>
            <p:cNvPr id="15365" name="Text Box 12"/>
            <p:cNvSpPr txBox="1">
              <a:spLocks noChangeArrowheads="1"/>
            </p:cNvSpPr>
            <p:nvPr/>
          </p:nvSpPr>
          <p:spPr bwMode="auto">
            <a:xfrm>
              <a:off x="1488" y="0"/>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5366" name="Text Box 13"/>
            <p:cNvSpPr txBox="1">
              <a:spLocks noChangeArrowheads="1"/>
            </p:cNvSpPr>
            <p:nvPr/>
          </p:nvSpPr>
          <p:spPr bwMode="auto">
            <a:xfrm>
              <a:off x="1440" y="432"/>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15367" name="Text Box 14"/>
            <p:cNvSpPr txBox="1">
              <a:spLocks noChangeArrowheads="1"/>
            </p:cNvSpPr>
            <p:nvPr/>
          </p:nvSpPr>
          <p:spPr bwMode="auto">
            <a:xfrm>
              <a:off x="288" y="72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5368" name="Text Box 15"/>
            <p:cNvSpPr txBox="1">
              <a:spLocks noChangeArrowheads="1"/>
            </p:cNvSpPr>
            <p:nvPr/>
          </p:nvSpPr>
          <p:spPr bwMode="auto">
            <a:xfrm>
              <a:off x="288" y="1056"/>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28688" name="Text Box 16"/>
          <p:cNvSpPr txBox="1">
            <a:spLocks noChangeArrowheads="1"/>
          </p:cNvSpPr>
          <p:nvPr/>
        </p:nvSpPr>
        <p:spPr bwMode="auto">
          <a:xfrm>
            <a:off x="1447800" y="6172200"/>
            <a:ext cx="6076950" cy="457200"/>
          </a:xfrm>
          <a:prstGeom prst="rect">
            <a:avLst/>
          </a:prstGeom>
          <a:solidFill>
            <a:schemeClr val="tx1"/>
          </a:solidFill>
          <a:ln w="9525">
            <a:noFill/>
            <a:miter lim="800000"/>
            <a:headEnd/>
            <a:tailEnd/>
          </a:ln>
        </p:spPr>
        <p:txBody>
          <a:bodyPr wrap="none">
            <a:spAutoFit/>
          </a:bodyPr>
          <a:lstStyle/>
          <a:p>
            <a:pPr eaLnBrk="1" hangingPunct="1"/>
            <a:r>
              <a:rPr lang="en-US">
                <a:solidFill>
                  <a:srgbClr val="FF0000"/>
                </a:solidFill>
                <a:latin typeface="Arial" charset="0"/>
              </a:rPr>
              <a:t>Đường xá bị sụt lún, gây cản trở giao thông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in)">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88"/>
                                        </p:tgtEl>
                                        <p:attrNameLst>
                                          <p:attrName>style.visibility</p:attrName>
                                        </p:attrNameLst>
                                      </p:cBhvr>
                                      <p:to>
                                        <p:strVal val="visible"/>
                                      </p:to>
                                    </p:set>
                                    <p:animEffect transition="in" filter="diamond(in)">
                                      <p:cBhvr>
                                        <p:cTn id="12" dur="20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2133600" y="-76200"/>
            <a:ext cx="5237163" cy="1295400"/>
            <a:chOff x="1344" y="96"/>
            <a:chExt cx="3299" cy="816"/>
          </a:xfrm>
        </p:grpSpPr>
        <p:sp>
          <p:nvSpPr>
            <p:cNvPr id="16399" name="Text Box 8"/>
            <p:cNvSpPr txBox="1">
              <a:spLocks noChangeArrowheads="1"/>
            </p:cNvSpPr>
            <p:nvPr/>
          </p:nvSpPr>
          <p:spPr bwMode="auto">
            <a:xfrm>
              <a:off x="1488" y="96"/>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6400" name="Text Box 9"/>
            <p:cNvSpPr txBox="1">
              <a:spLocks noChangeArrowheads="1"/>
            </p:cNvSpPr>
            <p:nvPr/>
          </p:nvSpPr>
          <p:spPr bwMode="auto">
            <a:xfrm>
              <a:off x="1344" y="624"/>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grpSp>
      <p:sp>
        <p:nvSpPr>
          <p:cNvPr id="16387" name="Text Box 10"/>
          <p:cNvSpPr txBox="1">
            <a:spLocks noChangeArrowheads="1"/>
          </p:cNvSpPr>
          <p:nvPr/>
        </p:nvSpPr>
        <p:spPr bwMode="auto">
          <a:xfrm>
            <a:off x="304800" y="1143000"/>
            <a:ext cx="3589338" cy="457200"/>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6388" name="Text Box 11"/>
          <p:cNvSpPr txBox="1">
            <a:spLocks noChangeArrowheads="1"/>
          </p:cNvSpPr>
          <p:nvPr/>
        </p:nvSpPr>
        <p:spPr bwMode="auto">
          <a:xfrm>
            <a:off x="304800" y="1600200"/>
            <a:ext cx="7219950" cy="457200"/>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sp>
        <p:nvSpPr>
          <p:cNvPr id="29720" name="Oval 24"/>
          <p:cNvSpPr>
            <a:spLocks noChangeArrowheads="1"/>
          </p:cNvSpPr>
          <p:nvPr/>
        </p:nvSpPr>
        <p:spPr bwMode="auto">
          <a:xfrm>
            <a:off x="4800600" y="2286000"/>
            <a:ext cx="1600200" cy="1600200"/>
          </a:xfrm>
          <a:prstGeom prst="ellipse">
            <a:avLst/>
          </a:prstGeom>
          <a:solidFill>
            <a:srgbClr val="FF66FF"/>
          </a:solidFill>
          <a:ln w="28575">
            <a:solidFill>
              <a:srgbClr val="FF0000"/>
            </a:solidFill>
            <a:round/>
            <a:headEnd/>
            <a:tailEnd/>
          </a:ln>
        </p:spPr>
        <p:txBody>
          <a:bodyPr wrap="none" anchor="ctr"/>
          <a:lstStyle/>
          <a:p>
            <a:pPr algn="ctr" eaLnBrk="1" hangingPunct="1"/>
            <a:r>
              <a:rPr lang="en-US" sz="2000">
                <a:solidFill>
                  <a:schemeClr val="bg2"/>
                </a:solidFill>
                <a:latin typeface="Arial" charset="0"/>
              </a:rPr>
              <a:t>Đắp đê </a:t>
            </a:r>
          </a:p>
          <a:p>
            <a:pPr algn="ctr" eaLnBrk="1" hangingPunct="1"/>
            <a:r>
              <a:rPr lang="en-US" sz="2000">
                <a:solidFill>
                  <a:schemeClr val="bg2"/>
                </a:solidFill>
                <a:latin typeface="Arial" charset="0"/>
              </a:rPr>
              <a:t>chắn lũ</a:t>
            </a:r>
          </a:p>
        </p:txBody>
      </p:sp>
      <p:sp>
        <p:nvSpPr>
          <p:cNvPr id="29721" name="Oval 25"/>
          <p:cNvSpPr>
            <a:spLocks noChangeArrowheads="1"/>
          </p:cNvSpPr>
          <p:nvPr/>
        </p:nvSpPr>
        <p:spPr bwMode="auto">
          <a:xfrm>
            <a:off x="3581400" y="1981200"/>
            <a:ext cx="1524000" cy="1524000"/>
          </a:xfrm>
          <a:prstGeom prst="ellipse">
            <a:avLst/>
          </a:prstGeom>
          <a:solidFill>
            <a:srgbClr val="FF66FF"/>
          </a:solidFill>
          <a:ln w="28575">
            <a:solidFill>
              <a:srgbClr val="FF0000"/>
            </a:solidFill>
            <a:round/>
            <a:headEnd/>
            <a:tailEnd/>
          </a:ln>
        </p:spPr>
        <p:txBody>
          <a:bodyPr wrap="none" anchor="ctr"/>
          <a:lstStyle/>
          <a:p>
            <a:pPr algn="ctr" eaLnBrk="1" hangingPunct="1"/>
            <a:endParaRPr lang="en-US">
              <a:solidFill>
                <a:schemeClr val="bg2"/>
              </a:solidFill>
              <a:latin typeface="Arial" charset="0"/>
            </a:endParaRPr>
          </a:p>
          <a:p>
            <a:pPr algn="ctr" eaLnBrk="1" hangingPunct="1"/>
            <a:r>
              <a:rPr lang="en-US" sz="2000">
                <a:solidFill>
                  <a:schemeClr val="bg2"/>
                </a:solidFill>
                <a:latin typeface="Arial" charset="0"/>
              </a:rPr>
              <a:t>Cần cắt</a:t>
            </a:r>
          </a:p>
          <a:p>
            <a:pPr algn="ctr" eaLnBrk="1" hangingPunct="1"/>
            <a:r>
              <a:rPr lang="en-US" sz="2000">
                <a:solidFill>
                  <a:schemeClr val="bg2"/>
                </a:solidFill>
                <a:latin typeface="Arial" charset="0"/>
              </a:rPr>
              <a:t> điện</a:t>
            </a:r>
          </a:p>
          <a:p>
            <a:pPr algn="ctr" eaLnBrk="1" hangingPunct="1"/>
            <a:endParaRPr lang="en-US" sz="2000">
              <a:solidFill>
                <a:schemeClr val="bg2"/>
              </a:solidFill>
              <a:latin typeface="Arial" charset="0"/>
            </a:endParaRPr>
          </a:p>
        </p:txBody>
      </p:sp>
      <p:sp>
        <p:nvSpPr>
          <p:cNvPr id="29722" name="Oval 26"/>
          <p:cNvSpPr>
            <a:spLocks noChangeArrowheads="1"/>
          </p:cNvSpPr>
          <p:nvPr/>
        </p:nvSpPr>
        <p:spPr bwMode="auto">
          <a:xfrm>
            <a:off x="5410200" y="3429000"/>
            <a:ext cx="1600200" cy="1524000"/>
          </a:xfrm>
          <a:prstGeom prst="ellipse">
            <a:avLst/>
          </a:prstGeom>
          <a:solidFill>
            <a:srgbClr val="FF66FF"/>
          </a:solidFill>
          <a:ln w="28575">
            <a:solidFill>
              <a:srgbClr val="FF0000"/>
            </a:solidFill>
            <a:round/>
            <a:headEnd/>
            <a:tailEnd/>
          </a:ln>
        </p:spPr>
        <p:txBody>
          <a:bodyPr wrap="none" anchor="ctr"/>
          <a:lstStyle/>
          <a:p>
            <a:pPr algn="ctr" eaLnBrk="1" hangingPunct="1"/>
            <a:r>
              <a:rPr lang="en-US" sz="2000">
                <a:solidFill>
                  <a:schemeClr val="bg2"/>
                </a:solidFill>
                <a:latin typeface="Arial" charset="0"/>
              </a:rPr>
              <a:t>Phát </a:t>
            </a:r>
          </a:p>
          <a:p>
            <a:pPr algn="ctr" eaLnBrk="1" hangingPunct="1"/>
            <a:r>
              <a:rPr lang="en-US" sz="2000">
                <a:solidFill>
                  <a:schemeClr val="bg2"/>
                </a:solidFill>
                <a:latin typeface="Arial" charset="0"/>
              </a:rPr>
              <a:t>cành cây</a:t>
            </a:r>
          </a:p>
          <a:p>
            <a:pPr algn="ctr" eaLnBrk="1" hangingPunct="1"/>
            <a:endParaRPr lang="en-US" sz="2000">
              <a:solidFill>
                <a:schemeClr val="bg2"/>
              </a:solidFill>
              <a:latin typeface="Arial" charset="0"/>
            </a:endParaRPr>
          </a:p>
        </p:txBody>
      </p:sp>
      <p:sp>
        <p:nvSpPr>
          <p:cNvPr id="29723" name="Oval 27"/>
          <p:cNvSpPr>
            <a:spLocks noChangeArrowheads="1"/>
          </p:cNvSpPr>
          <p:nvPr/>
        </p:nvSpPr>
        <p:spPr bwMode="auto">
          <a:xfrm>
            <a:off x="5181600" y="4572000"/>
            <a:ext cx="1600200" cy="1676400"/>
          </a:xfrm>
          <a:prstGeom prst="ellipse">
            <a:avLst/>
          </a:prstGeom>
          <a:solidFill>
            <a:srgbClr val="FF66FF"/>
          </a:solidFill>
          <a:ln w="28575">
            <a:solidFill>
              <a:srgbClr val="FF0000"/>
            </a:solidFill>
            <a:round/>
            <a:headEnd/>
            <a:tailEnd/>
          </a:ln>
        </p:spPr>
        <p:txBody>
          <a:bodyPr wrap="none" anchor="ctr"/>
          <a:lstStyle/>
          <a:p>
            <a:pPr algn="ctr" eaLnBrk="1" hangingPunct="1"/>
            <a:endParaRPr lang="en-US">
              <a:solidFill>
                <a:schemeClr val="bg2"/>
              </a:solidFill>
              <a:latin typeface="Arial" charset="0"/>
            </a:endParaRPr>
          </a:p>
          <a:p>
            <a:pPr algn="ctr" eaLnBrk="1" hangingPunct="1"/>
            <a:r>
              <a:rPr lang="en-US" sz="2000">
                <a:solidFill>
                  <a:schemeClr val="bg2"/>
                </a:solidFill>
                <a:latin typeface="Arial" charset="0"/>
              </a:rPr>
              <a:t>Không ra </a:t>
            </a:r>
          </a:p>
          <a:p>
            <a:pPr algn="ctr" eaLnBrk="1" hangingPunct="1"/>
            <a:r>
              <a:rPr lang="en-US" sz="2000">
                <a:solidFill>
                  <a:schemeClr val="bg2"/>
                </a:solidFill>
                <a:latin typeface="Arial" charset="0"/>
              </a:rPr>
              <a:t>khơi khi</a:t>
            </a:r>
          </a:p>
          <a:p>
            <a:pPr algn="ctr" eaLnBrk="1" hangingPunct="1"/>
            <a:r>
              <a:rPr lang="en-US" sz="2000">
                <a:solidFill>
                  <a:schemeClr val="bg2"/>
                </a:solidFill>
                <a:latin typeface="Arial" charset="0"/>
              </a:rPr>
              <a:t> có bão</a:t>
            </a:r>
          </a:p>
          <a:p>
            <a:pPr algn="ctr" eaLnBrk="1" hangingPunct="1"/>
            <a:endParaRPr lang="en-US" sz="2000">
              <a:solidFill>
                <a:schemeClr val="bg2"/>
              </a:solidFill>
              <a:latin typeface="Arial" charset="0"/>
            </a:endParaRPr>
          </a:p>
        </p:txBody>
      </p:sp>
      <p:sp>
        <p:nvSpPr>
          <p:cNvPr id="29724" name="Oval 28"/>
          <p:cNvSpPr>
            <a:spLocks noChangeArrowheads="1"/>
          </p:cNvSpPr>
          <p:nvPr/>
        </p:nvSpPr>
        <p:spPr bwMode="auto">
          <a:xfrm>
            <a:off x="2286000" y="2362200"/>
            <a:ext cx="1600200" cy="1600200"/>
          </a:xfrm>
          <a:prstGeom prst="ellipse">
            <a:avLst/>
          </a:prstGeom>
          <a:solidFill>
            <a:srgbClr val="FF66FF"/>
          </a:solidFill>
          <a:ln w="28575">
            <a:solidFill>
              <a:srgbClr val="FF0000"/>
            </a:solidFill>
            <a:round/>
            <a:headEnd/>
            <a:tailEnd/>
          </a:ln>
        </p:spPr>
        <p:txBody>
          <a:bodyPr wrap="none" anchor="ctr"/>
          <a:lstStyle/>
          <a:p>
            <a:pPr algn="ctr" eaLnBrk="1" hangingPunct="1"/>
            <a:r>
              <a:rPr lang="en-US" sz="2000">
                <a:solidFill>
                  <a:schemeClr val="bg2"/>
                </a:solidFill>
                <a:latin typeface="Arial" charset="0"/>
              </a:rPr>
              <a:t>Theo dõi </a:t>
            </a:r>
          </a:p>
          <a:p>
            <a:pPr algn="ctr" eaLnBrk="1" hangingPunct="1"/>
            <a:r>
              <a:rPr lang="en-US" sz="2000">
                <a:solidFill>
                  <a:schemeClr val="bg2"/>
                </a:solidFill>
                <a:latin typeface="Arial" charset="0"/>
              </a:rPr>
              <a:t>bản tin </a:t>
            </a:r>
          </a:p>
          <a:p>
            <a:pPr algn="ctr" eaLnBrk="1" hangingPunct="1"/>
            <a:r>
              <a:rPr lang="en-US" sz="2000">
                <a:solidFill>
                  <a:schemeClr val="bg2"/>
                </a:solidFill>
                <a:latin typeface="Arial" charset="0"/>
              </a:rPr>
              <a:t>thời tiết.</a:t>
            </a:r>
          </a:p>
          <a:p>
            <a:pPr algn="ctr" eaLnBrk="1" hangingPunct="1"/>
            <a:endParaRPr lang="en-US" sz="2000">
              <a:solidFill>
                <a:schemeClr val="bg2"/>
              </a:solidFill>
              <a:latin typeface="Arial" charset="0"/>
            </a:endParaRPr>
          </a:p>
        </p:txBody>
      </p:sp>
      <p:sp>
        <p:nvSpPr>
          <p:cNvPr id="29725" name="Oval 29"/>
          <p:cNvSpPr>
            <a:spLocks noChangeArrowheads="1"/>
          </p:cNvSpPr>
          <p:nvPr/>
        </p:nvSpPr>
        <p:spPr bwMode="auto">
          <a:xfrm>
            <a:off x="1676400" y="3657600"/>
            <a:ext cx="1676400" cy="1600200"/>
          </a:xfrm>
          <a:prstGeom prst="ellipse">
            <a:avLst/>
          </a:prstGeom>
          <a:solidFill>
            <a:srgbClr val="FF66FF"/>
          </a:solidFill>
          <a:ln w="28575">
            <a:solidFill>
              <a:srgbClr val="FF0000"/>
            </a:solidFill>
            <a:round/>
            <a:headEnd/>
            <a:tailEnd/>
          </a:ln>
        </p:spPr>
        <p:txBody>
          <a:bodyPr wrap="none" anchor="ctr"/>
          <a:lstStyle/>
          <a:p>
            <a:pPr algn="ctr" eaLnBrk="1" hangingPunct="1"/>
            <a:endParaRPr lang="en-US">
              <a:solidFill>
                <a:schemeClr val="bg2"/>
              </a:solidFill>
              <a:latin typeface="Arial" charset="0"/>
            </a:endParaRPr>
          </a:p>
          <a:p>
            <a:pPr algn="ctr" eaLnBrk="1" hangingPunct="1"/>
            <a:r>
              <a:rPr lang="en-US" sz="2000">
                <a:solidFill>
                  <a:schemeClr val="bg2"/>
                </a:solidFill>
                <a:latin typeface="Arial" charset="0"/>
              </a:rPr>
              <a:t>Tìm nơi </a:t>
            </a:r>
          </a:p>
          <a:p>
            <a:pPr algn="ctr" eaLnBrk="1" hangingPunct="1"/>
            <a:r>
              <a:rPr lang="en-US" sz="2000">
                <a:solidFill>
                  <a:schemeClr val="bg2"/>
                </a:solidFill>
                <a:latin typeface="Arial" charset="0"/>
              </a:rPr>
              <a:t>trú ẩn</a:t>
            </a:r>
          </a:p>
          <a:p>
            <a:pPr algn="ctr" eaLnBrk="1" hangingPunct="1"/>
            <a:r>
              <a:rPr lang="en-US" sz="2000">
                <a:solidFill>
                  <a:schemeClr val="bg2"/>
                </a:solidFill>
                <a:latin typeface="Arial" charset="0"/>
              </a:rPr>
              <a:t> an toàn</a:t>
            </a:r>
          </a:p>
          <a:p>
            <a:pPr algn="ctr" eaLnBrk="1" hangingPunct="1"/>
            <a:endParaRPr lang="en-US">
              <a:solidFill>
                <a:schemeClr val="bg2"/>
              </a:solidFill>
              <a:latin typeface="Arial" charset="0"/>
            </a:endParaRPr>
          </a:p>
        </p:txBody>
      </p:sp>
      <p:sp>
        <p:nvSpPr>
          <p:cNvPr id="29726" name="Oval 30"/>
          <p:cNvSpPr>
            <a:spLocks noChangeArrowheads="1"/>
          </p:cNvSpPr>
          <p:nvPr/>
        </p:nvSpPr>
        <p:spPr bwMode="auto">
          <a:xfrm>
            <a:off x="3733800" y="5181600"/>
            <a:ext cx="1676400" cy="1676400"/>
          </a:xfrm>
          <a:prstGeom prst="ellipse">
            <a:avLst/>
          </a:prstGeom>
          <a:solidFill>
            <a:srgbClr val="FF66FF"/>
          </a:solidFill>
          <a:ln w="28575">
            <a:solidFill>
              <a:srgbClr val="FF0000"/>
            </a:solidFill>
            <a:round/>
            <a:headEnd/>
            <a:tailEnd/>
          </a:ln>
        </p:spPr>
        <p:txBody>
          <a:bodyPr wrap="none" anchor="ctr"/>
          <a:lstStyle/>
          <a:p>
            <a:pPr algn="ctr" eaLnBrk="1" hangingPunct="1"/>
            <a:endParaRPr lang="en-US" sz="2000">
              <a:solidFill>
                <a:schemeClr val="bg2"/>
              </a:solidFill>
              <a:latin typeface="Arial" charset="0"/>
            </a:endParaRPr>
          </a:p>
          <a:p>
            <a:pPr algn="ctr" eaLnBrk="1" hangingPunct="1"/>
            <a:r>
              <a:rPr lang="en-US" sz="2000">
                <a:solidFill>
                  <a:schemeClr val="bg2"/>
                </a:solidFill>
                <a:latin typeface="Arial" charset="0"/>
              </a:rPr>
              <a:t>Đề phòng</a:t>
            </a:r>
          </a:p>
          <a:p>
            <a:pPr algn="ctr" eaLnBrk="1" hangingPunct="1"/>
            <a:r>
              <a:rPr lang="en-US" sz="2000">
                <a:solidFill>
                  <a:schemeClr val="bg2"/>
                </a:solidFill>
                <a:latin typeface="Arial" charset="0"/>
              </a:rPr>
              <a:t>khan hiếm </a:t>
            </a:r>
          </a:p>
          <a:p>
            <a:pPr algn="ctr" eaLnBrk="1" hangingPunct="1"/>
            <a:r>
              <a:rPr lang="en-US" sz="2000">
                <a:solidFill>
                  <a:schemeClr val="bg2"/>
                </a:solidFill>
                <a:latin typeface="Arial" charset="0"/>
              </a:rPr>
              <a:t>thức ăn</a:t>
            </a:r>
          </a:p>
        </p:txBody>
      </p:sp>
      <p:sp>
        <p:nvSpPr>
          <p:cNvPr id="29727" name="Oval 31"/>
          <p:cNvSpPr>
            <a:spLocks noChangeArrowheads="1"/>
          </p:cNvSpPr>
          <p:nvPr/>
        </p:nvSpPr>
        <p:spPr bwMode="auto">
          <a:xfrm>
            <a:off x="2209800" y="5029200"/>
            <a:ext cx="1676400" cy="1600200"/>
          </a:xfrm>
          <a:prstGeom prst="ellipse">
            <a:avLst/>
          </a:prstGeom>
          <a:solidFill>
            <a:srgbClr val="FF66FF"/>
          </a:solidFill>
          <a:ln w="28575">
            <a:solidFill>
              <a:srgbClr val="FF0000"/>
            </a:solidFill>
            <a:round/>
            <a:headEnd/>
            <a:tailEnd/>
          </a:ln>
        </p:spPr>
        <p:txBody>
          <a:bodyPr wrap="none" anchor="ctr"/>
          <a:lstStyle/>
          <a:p>
            <a:pPr algn="ctr" eaLnBrk="1" hangingPunct="1"/>
            <a:r>
              <a:rPr lang="en-US" sz="2000">
                <a:solidFill>
                  <a:schemeClr val="bg2"/>
                </a:solidFill>
                <a:latin typeface="Arial" charset="0"/>
              </a:rPr>
              <a:t>Tìm cách </a:t>
            </a:r>
          </a:p>
          <a:p>
            <a:pPr algn="ctr" eaLnBrk="1" hangingPunct="1"/>
            <a:r>
              <a:rPr lang="en-US" sz="2000">
                <a:solidFill>
                  <a:schemeClr val="bg2"/>
                </a:solidFill>
                <a:latin typeface="Arial" charset="0"/>
              </a:rPr>
              <a:t>bảo vệ </a:t>
            </a:r>
          </a:p>
          <a:p>
            <a:pPr algn="ctr" eaLnBrk="1" hangingPunct="1"/>
            <a:r>
              <a:rPr lang="en-US" sz="2000">
                <a:solidFill>
                  <a:schemeClr val="bg2"/>
                </a:solidFill>
                <a:latin typeface="Arial" charset="0"/>
              </a:rPr>
              <a:t>nhà cửa.</a:t>
            </a:r>
          </a:p>
        </p:txBody>
      </p:sp>
      <p:sp>
        <p:nvSpPr>
          <p:cNvPr id="29728" name="Oval 32"/>
          <p:cNvSpPr>
            <a:spLocks noChangeArrowheads="1"/>
          </p:cNvSpPr>
          <p:nvPr/>
        </p:nvSpPr>
        <p:spPr bwMode="auto">
          <a:xfrm>
            <a:off x="3124200" y="3352800"/>
            <a:ext cx="2514600" cy="2057400"/>
          </a:xfrm>
          <a:prstGeom prst="ellipse">
            <a:avLst/>
          </a:prstGeom>
          <a:solidFill>
            <a:srgbClr val="FFFF00"/>
          </a:solidFill>
          <a:ln w="57150">
            <a:solidFill>
              <a:srgbClr val="FF0000"/>
            </a:solidFill>
            <a:round/>
            <a:headEnd/>
            <a:tailEnd/>
          </a:ln>
        </p:spPr>
        <p:txBody>
          <a:bodyPr wrap="none" anchor="ctr"/>
          <a:lstStyle/>
          <a:p>
            <a:pPr algn="ctr" eaLnBrk="1" hangingPunct="1"/>
            <a:r>
              <a:rPr lang="en-US" sz="2000">
                <a:solidFill>
                  <a:schemeClr val="bg2"/>
                </a:solidFill>
                <a:latin typeface="Arial" charset="0"/>
              </a:rPr>
              <a:t>Nêu một số </a:t>
            </a:r>
          </a:p>
          <a:p>
            <a:pPr algn="ctr" eaLnBrk="1" hangingPunct="1"/>
            <a:r>
              <a:rPr lang="en-US" sz="2000">
                <a:solidFill>
                  <a:schemeClr val="bg2"/>
                </a:solidFill>
                <a:latin typeface="Arial" charset="0"/>
              </a:rPr>
              <a:t>cách phòng </a:t>
            </a:r>
          </a:p>
          <a:p>
            <a:pPr algn="ctr" eaLnBrk="1" hangingPunct="1"/>
            <a:r>
              <a:rPr lang="en-US" sz="2000">
                <a:solidFill>
                  <a:schemeClr val="bg2"/>
                </a:solidFill>
                <a:latin typeface="Arial" charset="0"/>
              </a:rPr>
              <a:t>chống bão mà </a:t>
            </a:r>
          </a:p>
          <a:p>
            <a:pPr algn="ctr" eaLnBrk="1" hangingPunct="1"/>
            <a:r>
              <a:rPr lang="en-US" sz="2000">
                <a:solidFill>
                  <a:schemeClr val="bg2"/>
                </a:solidFill>
                <a:latin typeface="Arial" charset="0"/>
              </a:rPr>
              <a:t>em biết?</a:t>
            </a:r>
          </a:p>
          <a:p>
            <a:pPr algn="ctr" eaLnBrk="1" hangingPunct="1"/>
            <a:endParaRPr lang="en-US" sz="2000">
              <a:latin typeface="Arial" charset="0"/>
            </a:endParaRPr>
          </a:p>
        </p:txBody>
      </p:sp>
      <p:sp>
        <p:nvSpPr>
          <p:cNvPr id="29729" name="Oval 33"/>
          <p:cNvSpPr>
            <a:spLocks noChangeArrowheads="1"/>
          </p:cNvSpPr>
          <p:nvPr/>
        </p:nvSpPr>
        <p:spPr bwMode="auto">
          <a:xfrm>
            <a:off x="2971800" y="3276600"/>
            <a:ext cx="2667000" cy="2362200"/>
          </a:xfrm>
          <a:prstGeom prst="ellipse">
            <a:avLst/>
          </a:prstGeom>
          <a:solidFill>
            <a:srgbClr val="FFFF00"/>
          </a:solidFill>
          <a:ln w="57150">
            <a:solidFill>
              <a:srgbClr val="FF0000"/>
            </a:solidFill>
            <a:round/>
            <a:headEnd/>
            <a:tailEnd/>
          </a:ln>
        </p:spPr>
        <p:txBody>
          <a:bodyPr wrap="none" anchor="ctr"/>
          <a:lstStyle/>
          <a:p>
            <a:pPr algn="ctr" eaLnBrk="1" hangingPunct="1"/>
            <a:r>
              <a:rPr lang="en-US">
                <a:solidFill>
                  <a:schemeClr val="bg2"/>
                </a:solidFill>
                <a:latin typeface="Arial" charset="0"/>
              </a:rPr>
              <a:t>Một số </a:t>
            </a:r>
          </a:p>
          <a:p>
            <a:pPr algn="ctr" eaLnBrk="1" hangingPunct="1"/>
            <a:r>
              <a:rPr lang="en-US">
                <a:solidFill>
                  <a:schemeClr val="bg2"/>
                </a:solidFill>
                <a:latin typeface="Arial" charset="0"/>
              </a:rPr>
              <a:t>cách phòng </a:t>
            </a:r>
          </a:p>
          <a:p>
            <a:pPr algn="ctr" eaLnBrk="1" hangingPunct="1"/>
            <a:r>
              <a:rPr lang="en-US">
                <a:solidFill>
                  <a:schemeClr val="bg2"/>
                </a:solidFill>
                <a:latin typeface="Arial" charset="0"/>
              </a:rPr>
              <a:t>chống bão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28"/>
                                        </p:tgtEl>
                                        <p:attrNameLst>
                                          <p:attrName>style.visibility</p:attrName>
                                        </p:attrNameLst>
                                      </p:cBhvr>
                                      <p:to>
                                        <p:strVal val="visible"/>
                                      </p:to>
                                    </p:set>
                                    <p:animEffect transition="in" filter="diamond(in)">
                                      <p:cBhvr>
                                        <p:cTn id="7" dur="2000"/>
                                        <p:tgtEl>
                                          <p:spTgt spid="297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29728"/>
                                        </p:tgtEl>
                                      </p:cBhvr>
                                    </p:animEffect>
                                    <p:set>
                                      <p:cBhvr>
                                        <p:cTn id="12" dur="1" fill="hold">
                                          <p:stCondLst>
                                            <p:cond delay="1999"/>
                                          </p:stCondLst>
                                        </p:cTn>
                                        <p:tgtEl>
                                          <p:spTgt spid="2972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729"/>
                                        </p:tgtEl>
                                        <p:attrNameLst>
                                          <p:attrName>style.visibility</p:attrName>
                                        </p:attrNameLst>
                                      </p:cBhvr>
                                      <p:to>
                                        <p:strVal val="visible"/>
                                      </p:to>
                                    </p:set>
                                    <p:animEffect transition="in" filter="diamond(in)">
                                      <p:cBhvr>
                                        <p:cTn id="17" dur="2000"/>
                                        <p:tgtEl>
                                          <p:spTgt spid="297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9724"/>
                                        </p:tgtEl>
                                        <p:attrNameLst>
                                          <p:attrName>style.visibility</p:attrName>
                                        </p:attrNameLst>
                                      </p:cBhvr>
                                      <p:to>
                                        <p:strVal val="visible"/>
                                      </p:to>
                                    </p:set>
                                    <p:animEffect transition="in" filter="diamond(in)">
                                      <p:cBhvr>
                                        <p:cTn id="22" dur="2000"/>
                                        <p:tgtEl>
                                          <p:spTgt spid="297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9725"/>
                                        </p:tgtEl>
                                        <p:attrNameLst>
                                          <p:attrName>style.visibility</p:attrName>
                                        </p:attrNameLst>
                                      </p:cBhvr>
                                      <p:to>
                                        <p:strVal val="visible"/>
                                      </p:to>
                                    </p:set>
                                    <p:animEffect transition="in" filter="diamond(in)">
                                      <p:cBhvr>
                                        <p:cTn id="27" dur="2000"/>
                                        <p:tgtEl>
                                          <p:spTgt spid="297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9727"/>
                                        </p:tgtEl>
                                        <p:attrNameLst>
                                          <p:attrName>style.visibility</p:attrName>
                                        </p:attrNameLst>
                                      </p:cBhvr>
                                      <p:to>
                                        <p:strVal val="visible"/>
                                      </p:to>
                                    </p:set>
                                    <p:animEffect transition="in" filter="diamond(in)">
                                      <p:cBhvr>
                                        <p:cTn id="32" dur="2000"/>
                                        <p:tgtEl>
                                          <p:spTgt spid="297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9726"/>
                                        </p:tgtEl>
                                        <p:attrNameLst>
                                          <p:attrName>style.visibility</p:attrName>
                                        </p:attrNameLst>
                                      </p:cBhvr>
                                      <p:to>
                                        <p:strVal val="visible"/>
                                      </p:to>
                                    </p:set>
                                    <p:animEffect transition="in" filter="diamond(in)">
                                      <p:cBhvr>
                                        <p:cTn id="37" dur="2000"/>
                                        <p:tgtEl>
                                          <p:spTgt spid="297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9723"/>
                                        </p:tgtEl>
                                        <p:attrNameLst>
                                          <p:attrName>style.visibility</p:attrName>
                                        </p:attrNameLst>
                                      </p:cBhvr>
                                      <p:to>
                                        <p:strVal val="visible"/>
                                      </p:to>
                                    </p:set>
                                    <p:animEffect transition="in" filter="diamond(in)">
                                      <p:cBhvr>
                                        <p:cTn id="42" dur="2000"/>
                                        <p:tgtEl>
                                          <p:spTgt spid="297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9722"/>
                                        </p:tgtEl>
                                        <p:attrNameLst>
                                          <p:attrName>style.visibility</p:attrName>
                                        </p:attrNameLst>
                                      </p:cBhvr>
                                      <p:to>
                                        <p:strVal val="visible"/>
                                      </p:to>
                                    </p:set>
                                    <p:animEffect transition="in" filter="diamond(in)">
                                      <p:cBhvr>
                                        <p:cTn id="47" dur="2000"/>
                                        <p:tgtEl>
                                          <p:spTgt spid="297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9720"/>
                                        </p:tgtEl>
                                        <p:attrNameLst>
                                          <p:attrName>style.visibility</p:attrName>
                                        </p:attrNameLst>
                                      </p:cBhvr>
                                      <p:to>
                                        <p:strVal val="visible"/>
                                      </p:to>
                                    </p:set>
                                    <p:animEffect transition="in" filter="diamond(in)">
                                      <p:cBhvr>
                                        <p:cTn id="52" dur="2000"/>
                                        <p:tgtEl>
                                          <p:spTgt spid="297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9721"/>
                                        </p:tgtEl>
                                        <p:attrNameLst>
                                          <p:attrName>style.visibility</p:attrName>
                                        </p:attrNameLst>
                                      </p:cBhvr>
                                      <p:to>
                                        <p:strVal val="visible"/>
                                      </p:to>
                                    </p:set>
                                    <p:animEffect transition="in" filter="diamond(in)">
                                      <p:cBhvr>
                                        <p:cTn id="57" dur="20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0" grpId="0" animBg="1"/>
      <p:bldP spid="29721" grpId="0" animBg="1"/>
      <p:bldP spid="29722" grpId="0" animBg="1"/>
      <p:bldP spid="29723" grpId="0" animBg="1"/>
      <p:bldP spid="29724" grpId="0" animBg="1"/>
      <p:bldP spid="29725" grpId="0" animBg="1"/>
      <p:bldP spid="29726" grpId="0" animBg="1"/>
      <p:bldP spid="29727" grpId="0" animBg="1"/>
      <p:bldP spid="29728" grpId="0" animBg="1"/>
      <p:bldP spid="29728" grpId="1" animBg="1"/>
      <p:bldP spid="297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85800" y="2590800"/>
            <a:ext cx="7467600" cy="4267200"/>
            <a:chOff x="528" y="1632"/>
            <a:chExt cx="4704" cy="2688"/>
          </a:xfrm>
        </p:grpSpPr>
        <p:pic>
          <p:nvPicPr>
            <p:cNvPr id="17421" name="Picture 3" descr="Gio nhe gio manh"/>
            <p:cNvPicPr>
              <a:picLocks noChangeAspect="1" noChangeArrowheads="1"/>
            </p:cNvPicPr>
            <p:nvPr/>
          </p:nvPicPr>
          <p:blipFill>
            <a:blip r:embed="rId2"/>
            <a:srcRect/>
            <a:stretch>
              <a:fillRect/>
            </a:stretch>
          </p:blipFill>
          <p:spPr bwMode="auto">
            <a:xfrm>
              <a:off x="528" y="1632"/>
              <a:ext cx="4704" cy="2688"/>
            </a:xfrm>
            <a:prstGeom prst="rect">
              <a:avLst/>
            </a:prstGeom>
            <a:noFill/>
            <a:ln w="28575">
              <a:solidFill>
                <a:schemeClr val="tx2"/>
              </a:solidFill>
              <a:miter lim="800000"/>
              <a:headEnd/>
              <a:tailEnd/>
            </a:ln>
          </p:spPr>
        </p:pic>
        <p:sp>
          <p:nvSpPr>
            <p:cNvPr id="17422" name="Text Box 8"/>
            <p:cNvSpPr txBox="1">
              <a:spLocks noChangeArrowheads="1"/>
            </p:cNvSpPr>
            <p:nvPr/>
          </p:nvSpPr>
          <p:spPr bwMode="auto">
            <a:xfrm>
              <a:off x="576" y="1680"/>
              <a:ext cx="243" cy="330"/>
            </a:xfrm>
            <a:prstGeom prst="rect">
              <a:avLst/>
            </a:prstGeom>
            <a:noFill/>
            <a:ln w="9525">
              <a:noFill/>
              <a:miter lim="800000"/>
              <a:headEnd/>
              <a:tailEnd/>
            </a:ln>
          </p:spPr>
          <p:txBody>
            <a:bodyPr wrap="none">
              <a:spAutoFit/>
            </a:bodyPr>
            <a:lstStyle/>
            <a:p>
              <a:pPr eaLnBrk="1" hangingPunct="1"/>
              <a:r>
                <a:rPr lang="en-US" sz="2800">
                  <a:solidFill>
                    <a:srgbClr val="FF0000"/>
                  </a:solidFill>
                  <a:latin typeface="Arial" charset="0"/>
                </a:rPr>
                <a:t>1</a:t>
              </a:r>
            </a:p>
          </p:txBody>
        </p:sp>
        <p:sp>
          <p:nvSpPr>
            <p:cNvPr id="17423" name="Text Box 9"/>
            <p:cNvSpPr txBox="1">
              <a:spLocks noChangeArrowheads="1"/>
            </p:cNvSpPr>
            <p:nvPr/>
          </p:nvSpPr>
          <p:spPr bwMode="auto">
            <a:xfrm rot="10751802" flipV="1">
              <a:off x="2976" y="1680"/>
              <a:ext cx="228" cy="327"/>
            </a:xfrm>
            <a:prstGeom prst="rect">
              <a:avLst/>
            </a:prstGeom>
            <a:noFill/>
            <a:ln w="9525">
              <a:noFill/>
              <a:miter lim="800000"/>
              <a:headEnd/>
              <a:tailEnd/>
            </a:ln>
          </p:spPr>
          <p:txBody>
            <a:bodyPr>
              <a:spAutoFit/>
            </a:bodyPr>
            <a:lstStyle/>
            <a:p>
              <a:pPr eaLnBrk="1" hangingPunct="1"/>
              <a:r>
                <a:rPr lang="en-US" sz="2800">
                  <a:solidFill>
                    <a:srgbClr val="FF0000"/>
                  </a:solidFill>
                  <a:latin typeface="Arial" charset="0"/>
                </a:rPr>
                <a:t>2</a:t>
              </a:r>
            </a:p>
          </p:txBody>
        </p:sp>
        <p:sp>
          <p:nvSpPr>
            <p:cNvPr id="17424" name="Text Box 10"/>
            <p:cNvSpPr txBox="1">
              <a:spLocks noChangeArrowheads="1"/>
            </p:cNvSpPr>
            <p:nvPr/>
          </p:nvSpPr>
          <p:spPr bwMode="auto">
            <a:xfrm>
              <a:off x="624" y="3072"/>
              <a:ext cx="228" cy="327"/>
            </a:xfrm>
            <a:prstGeom prst="rect">
              <a:avLst/>
            </a:prstGeom>
            <a:noFill/>
            <a:ln w="9525">
              <a:noFill/>
              <a:miter lim="800000"/>
              <a:headEnd/>
              <a:tailEnd/>
            </a:ln>
          </p:spPr>
          <p:txBody>
            <a:bodyPr>
              <a:spAutoFit/>
            </a:bodyPr>
            <a:lstStyle/>
            <a:p>
              <a:pPr eaLnBrk="1" hangingPunct="1"/>
              <a:r>
                <a:rPr lang="en-US" sz="2800">
                  <a:solidFill>
                    <a:srgbClr val="FF0000"/>
                  </a:solidFill>
                  <a:latin typeface="Arial" charset="0"/>
                </a:rPr>
                <a:t>3</a:t>
              </a:r>
            </a:p>
          </p:txBody>
        </p:sp>
        <p:sp>
          <p:nvSpPr>
            <p:cNvPr id="17425" name="Text Box 11"/>
            <p:cNvSpPr txBox="1">
              <a:spLocks noChangeArrowheads="1"/>
            </p:cNvSpPr>
            <p:nvPr/>
          </p:nvSpPr>
          <p:spPr bwMode="auto">
            <a:xfrm>
              <a:off x="2976" y="3024"/>
              <a:ext cx="228" cy="327"/>
            </a:xfrm>
            <a:prstGeom prst="rect">
              <a:avLst/>
            </a:prstGeom>
            <a:noFill/>
            <a:ln w="9525">
              <a:noFill/>
              <a:miter lim="800000"/>
              <a:headEnd/>
              <a:tailEnd/>
            </a:ln>
          </p:spPr>
          <p:txBody>
            <a:bodyPr>
              <a:spAutoFit/>
            </a:bodyPr>
            <a:lstStyle/>
            <a:p>
              <a:pPr eaLnBrk="1" hangingPunct="1"/>
              <a:r>
                <a:rPr lang="en-US" sz="2800">
                  <a:solidFill>
                    <a:srgbClr val="FF0000"/>
                  </a:solidFill>
                  <a:latin typeface="Arial" charset="0"/>
                </a:rPr>
                <a:t>4</a:t>
              </a:r>
            </a:p>
          </p:txBody>
        </p:sp>
      </p:grpSp>
      <p:grpSp>
        <p:nvGrpSpPr>
          <p:cNvPr id="17411" name="Group 12"/>
          <p:cNvGrpSpPr>
            <a:grpSpLocks/>
          </p:cNvGrpSpPr>
          <p:nvPr/>
        </p:nvGrpSpPr>
        <p:grpSpPr bwMode="auto">
          <a:xfrm>
            <a:off x="838200" y="0"/>
            <a:ext cx="7219950" cy="2133600"/>
            <a:chOff x="288" y="0"/>
            <a:chExt cx="4548" cy="1344"/>
          </a:xfrm>
        </p:grpSpPr>
        <p:sp>
          <p:nvSpPr>
            <p:cNvPr id="17417" name="Text Box 13"/>
            <p:cNvSpPr txBox="1">
              <a:spLocks noChangeArrowheads="1"/>
            </p:cNvSpPr>
            <p:nvPr/>
          </p:nvSpPr>
          <p:spPr bwMode="auto">
            <a:xfrm>
              <a:off x="1488" y="0"/>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7418" name="Text Box 14"/>
            <p:cNvSpPr txBox="1">
              <a:spLocks noChangeArrowheads="1"/>
            </p:cNvSpPr>
            <p:nvPr/>
          </p:nvSpPr>
          <p:spPr bwMode="auto">
            <a:xfrm>
              <a:off x="1440" y="432"/>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17419" name="Text Box 15"/>
            <p:cNvSpPr txBox="1">
              <a:spLocks noChangeArrowheads="1"/>
            </p:cNvSpPr>
            <p:nvPr/>
          </p:nvSpPr>
          <p:spPr bwMode="auto">
            <a:xfrm>
              <a:off x="288" y="72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7420" name="Text Box 16"/>
            <p:cNvSpPr txBox="1">
              <a:spLocks noChangeArrowheads="1"/>
            </p:cNvSpPr>
            <p:nvPr/>
          </p:nvSpPr>
          <p:spPr bwMode="auto">
            <a:xfrm>
              <a:off x="288" y="1056"/>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31761" name="Text Box 17"/>
          <p:cNvSpPr txBox="1">
            <a:spLocks noChangeArrowheads="1"/>
          </p:cNvSpPr>
          <p:nvPr/>
        </p:nvSpPr>
        <p:spPr bwMode="auto">
          <a:xfrm>
            <a:off x="1143000" y="2133600"/>
            <a:ext cx="3944938" cy="457200"/>
          </a:xfrm>
          <a:prstGeom prst="rect">
            <a:avLst/>
          </a:prstGeom>
          <a:noFill/>
          <a:ln w="9525">
            <a:noFill/>
            <a:miter lim="800000"/>
            <a:headEnd/>
            <a:tailEnd/>
          </a:ln>
        </p:spPr>
        <p:txBody>
          <a:bodyPr wrap="none">
            <a:spAutoFit/>
          </a:bodyPr>
          <a:lstStyle/>
          <a:p>
            <a:pPr eaLnBrk="1" hangingPunct="1"/>
            <a:r>
              <a:rPr lang="en-US">
                <a:latin typeface="Arial" charset="0"/>
              </a:rPr>
              <a:t>Trò chơi ghép chữ vào hình</a:t>
            </a:r>
          </a:p>
        </p:txBody>
      </p:sp>
      <p:sp>
        <p:nvSpPr>
          <p:cNvPr id="31764" name="Text Box 20"/>
          <p:cNvSpPr txBox="1">
            <a:spLocks noChangeArrowheads="1"/>
          </p:cNvSpPr>
          <p:nvPr/>
        </p:nvSpPr>
        <p:spPr bwMode="auto">
          <a:xfrm>
            <a:off x="838200" y="4302125"/>
            <a:ext cx="2424113" cy="396875"/>
          </a:xfrm>
          <a:prstGeom prst="rect">
            <a:avLst/>
          </a:prstGeom>
          <a:solidFill>
            <a:srgbClr val="FFFF00"/>
          </a:solidFill>
          <a:ln w="9525">
            <a:noFill/>
            <a:miter lim="800000"/>
            <a:headEnd/>
            <a:tailEnd/>
          </a:ln>
        </p:spPr>
        <p:txBody>
          <a:bodyPr wrap="none">
            <a:spAutoFit/>
          </a:bodyPr>
          <a:lstStyle/>
          <a:p>
            <a:pPr eaLnBrk="1" hangingPunct="1"/>
            <a:r>
              <a:rPr lang="en-US" sz="2000" b="1">
                <a:solidFill>
                  <a:srgbClr val="FF0000"/>
                </a:solidFill>
                <a:latin typeface="Arial" charset="0"/>
              </a:rPr>
              <a:t>Gió cấp 2: Gió nhẹ</a:t>
            </a:r>
            <a:endParaRPr lang="en-US" sz="2000">
              <a:latin typeface="Arial" charset="0"/>
            </a:endParaRPr>
          </a:p>
        </p:txBody>
      </p:sp>
      <p:sp>
        <p:nvSpPr>
          <p:cNvPr id="31765" name="Text Box 21"/>
          <p:cNvSpPr txBox="1">
            <a:spLocks noChangeArrowheads="1"/>
          </p:cNvSpPr>
          <p:nvPr/>
        </p:nvSpPr>
        <p:spPr bwMode="auto">
          <a:xfrm>
            <a:off x="4419600" y="4267200"/>
            <a:ext cx="3276600" cy="396875"/>
          </a:xfrm>
          <a:prstGeom prst="rect">
            <a:avLst/>
          </a:prstGeom>
          <a:solidFill>
            <a:srgbClr val="FFFF00"/>
          </a:solidFill>
          <a:ln w="9525">
            <a:noFill/>
            <a:miter lim="800000"/>
            <a:headEnd/>
            <a:tailEnd/>
          </a:ln>
        </p:spPr>
        <p:txBody>
          <a:bodyPr>
            <a:spAutoFit/>
          </a:bodyPr>
          <a:lstStyle/>
          <a:p>
            <a:pPr eaLnBrk="1" hangingPunct="1"/>
            <a:r>
              <a:rPr lang="en-US" sz="2000" b="1">
                <a:solidFill>
                  <a:srgbClr val="FF0000"/>
                </a:solidFill>
                <a:latin typeface="Arial" charset="0"/>
              </a:rPr>
              <a:t>Gió cấp 5: Gió khá mạnh</a:t>
            </a:r>
          </a:p>
        </p:txBody>
      </p:sp>
      <p:sp>
        <p:nvSpPr>
          <p:cNvPr id="31766" name="Text Box 22"/>
          <p:cNvSpPr txBox="1">
            <a:spLocks noChangeArrowheads="1"/>
          </p:cNvSpPr>
          <p:nvPr/>
        </p:nvSpPr>
        <p:spPr bwMode="auto">
          <a:xfrm>
            <a:off x="4572000" y="6448425"/>
            <a:ext cx="2311400" cy="396875"/>
          </a:xfrm>
          <a:prstGeom prst="rect">
            <a:avLst/>
          </a:prstGeom>
          <a:solidFill>
            <a:srgbClr val="FFFF00"/>
          </a:solidFill>
          <a:ln w="9525">
            <a:noFill/>
            <a:miter lim="800000"/>
            <a:headEnd/>
            <a:tailEnd/>
          </a:ln>
        </p:spPr>
        <p:txBody>
          <a:bodyPr wrap="none">
            <a:spAutoFit/>
          </a:bodyPr>
          <a:lstStyle/>
          <a:p>
            <a:pPr eaLnBrk="1" hangingPunct="1"/>
            <a:r>
              <a:rPr lang="en-US" sz="2000" b="1">
                <a:solidFill>
                  <a:srgbClr val="FF0000"/>
                </a:solidFill>
                <a:latin typeface="Arial" charset="0"/>
              </a:rPr>
              <a:t>Gió cấp 9: Gió dữ</a:t>
            </a:r>
          </a:p>
        </p:txBody>
      </p:sp>
      <p:sp>
        <p:nvSpPr>
          <p:cNvPr id="31767" name="Text Box 23"/>
          <p:cNvSpPr txBox="1">
            <a:spLocks noChangeArrowheads="1"/>
          </p:cNvSpPr>
          <p:nvPr/>
        </p:nvSpPr>
        <p:spPr bwMode="auto">
          <a:xfrm>
            <a:off x="898525" y="6411913"/>
            <a:ext cx="2211388" cy="396875"/>
          </a:xfrm>
          <a:prstGeom prst="rect">
            <a:avLst/>
          </a:prstGeom>
          <a:solidFill>
            <a:srgbClr val="FFFF00"/>
          </a:solidFill>
          <a:ln w="9525">
            <a:noFill/>
            <a:miter lim="800000"/>
            <a:headEnd/>
            <a:tailEnd/>
          </a:ln>
        </p:spPr>
        <p:txBody>
          <a:bodyPr wrap="none">
            <a:spAutoFit/>
          </a:bodyPr>
          <a:lstStyle/>
          <a:p>
            <a:pPr eaLnBrk="1" hangingPunct="1"/>
            <a:r>
              <a:rPr lang="en-US" sz="2000" b="1">
                <a:solidFill>
                  <a:srgbClr val="FF0000"/>
                </a:solidFill>
                <a:latin typeface="Arial" charset="0"/>
              </a:rPr>
              <a:t>Gió cấp 7: Gió to</a:t>
            </a: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61"/>
                                        </p:tgtEl>
                                        <p:attrNameLst>
                                          <p:attrName>style.visibility</p:attrName>
                                        </p:attrNameLst>
                                      </p:cBhvr>
                                      <p:to>
                                        <p:strVal val="visible"/>
                                      </p:to>
                                    </p:set>
                                    <p:animEffect transition="in" filter="diamond(in)">
                                      <p:cBhvr>
                                        <p:cTn id="7" dur="2000"/>
                                        <p:tgtEl>
                                          <p:spTgt spid="31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1764"/>
                                        </p:tgtEl>
                                        <p:attrNameLst>
                                          <p:attrName>style.visibility</p:attrName>
                                        </p:attrNameLst>
                                      </p:cBhvr>
                                      <p:to>
                                        <p:strVal val="visible"/>
                                      </p:to>
                                    </p:set>
                                    <p:animEffect transition="in" filter="diamond(in)">
                                      <p:cBhvr>
                                        <p:cTn id="17" dur="2000"/>
                                        <p:tgtEl>
                                          <p:spTgt spid="31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1765"/>
                                        </p:tgtEl>
                                        <p:attrNameLst>
                                          <p:attrName>style.visibility</p:attrName>
                                        </p:attrNameLst>
                                      </p:cBhvr>
                                      <p:to>
                                        <p:strVal val="visible"/>
                                      </p:to>
                                    </p:set>
                                    <p:animEffect transition="in" filter="diamond(in)">
                                      <p:cBhvr>
                                        <p:cTn id="22" dur="2000"/>
                                        <p:tgtEl>
                                          <p:spTgt spid="317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1767"/>
                                        </p:tgtEl>
                                        <p:attrNameLst>
                                          <p:attrName>style.visibility</p:attrName>
                                        </p:attrNameLst>
                                      </p:cBhvr>
                                      <p:to>
                                        <p:strVal val="visible"/>
                                      </p:to>
                                    </p:set>
                                    <p:animEffect transition="in" filter="diamond(in)">
                                      <p:cBhvr>
                                        <p:cTn id="27" dur="2000"/>
                                        <p:tgtEl>
                                          <p:spTgt spid="317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1766"/>
                                        </p:tgtEl>
                                        <p:attrNameLst>
                                          <p:attrName>style.visibility</p:attrName>
                                        </p:attrNameLst>
                                      </p:cBhvr>
                                      <p:to>
                                        <p:strVal val="visible"/>
                                      </p:to>
                                    </p:set>
                                    <p:animEffect transition="in" filter="diamond(in)">
                                      <p:cBhvr>
                                        <p:cTn id="32" dur="2000"/>
                                        <p:tgtEl>
                                          <p:spTgt spid="3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1" grpId="0"/>
      <p:bldP spid="31764" grpId="0" animBg="1"/>
      <p:bldP spid="31765" grpId="0" animBg="1"/>
      <p:bldP spid="31766" grpId="0" animBg="1"/>
      <p:bldP spid="317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4098" name="Line 7"/>
          <p:cNvSpPr>
            <a:spLocks noChangeShapeType="1"/>
          </p:cNvSpPr>
          <p:nvPr/>
        </p:nvSpPr>
        <p:spPr bwMode="auto">
          <a:xfrm>
            <a:off x="14288" y="6786563"/>
            <a:ext cx="9144000" cy="0"/>
          </a:xfrm>
          <a:prstGeom prst="line">
            <a:avLst/>
          </a:prstGeom>
          <a:noFill/>
          <a:ln w="57150" cmpd="thickThin">
            <a:solidFill>
              <a:schemeClr val="tx1"/>
            </a:solidFill>
            <a:round/>
            <a:headEnd/>
            <a:tailEnd/>
          </a:ln>
        </p:spPr>
        <p:txBody>
          <a:bodyPr/>
          <a:lstStyle/>
          <a:p>
            <a:endParaRPr lang="en-US"/>
          </a:p>
        </p:txBody>
      </p:sp>
      <p:sp>
        <p:nvSpPr>
          <p:cNvPr id="8203" name="Rectangle 11"/>
          <p:cNvSpPr>
            <a:spLocks noChangeArrowheads="1"/>
          </p:cNvSpPr>
          <p:nvPr/>
        </p:nvSpPr>
        <p:spPr bwMode="auto">
          <a:xfrm>
            <a:off x="762000" y="2286000"/>
            <a:ext cx="5867400" cy="533400"/>
          </a:xfrm>
          <a:prstGeom prst="rect">
            <a:avLst/>
          </a:prstGeom>
          <a:noFill/>
          <a:ln w="9525">
            <a:noFill/>
            <a:miter lim="800000"/>
            <a:headEnd/>
            <a:tailEnd/>
          </a:ln>
        </p:spPr>
        <p:txBody>
          <a:bodyPr/>
          <a:lstStyle/>
          <a:p>
            <a:pPr eaLnBrk="1" hangingPunct="1"/>
            <a:r>
              <a:rPr lang="en-US" sz="2000">
                <a:latin typeface="Arial" charset="0"/>
              </a:rPr>
              <a:t>2.Tại sao ban ngày gió từ biển thổi vào đất liền?</a:t>
            </a:r>
          </a:p>
        </p:txBody>
      </p:sp>
      <p:sp>
        <p:nvSpPr>
          <p:cNvPr id="4100" name="Text Box 12"/>
          <p:cNvSpPr txBox="1">
            <a:spLocks noChangeArrowheads="1"/>
          </p:cNvSpPr>
          <p:nvPr/>
        </p:nvSpPr>
        <p:spPr bwMode="auto">
          <a:xfrm>
            <a:off x="2362200" y="152400"/>
            <a:ext cx="1485900" cy="83026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8205" name="Text Box 13"/>
          <p:cNvSpPr txBox="1">
            <a:spLocks noChangeArrowheads="1"/>
          </p:cNvSpPr>
          <p:nvPr/>
        </p:nvSpPr>
        <p:spPr bwMode="auto">
          <a:xfrm>
            <a:off x="914400" y="2819400"/>
            <a:ext cx="6727825" cy="1006475"/>
          </a:xfrm>
          <a:prstGeom prst="rect">
            <a:avLst/>
          </a:prstGeom>
          <a:noFill/>
          <a:ln w="9525">
            <a:noFill/>
            <a:miter lim="800000"/>
            <a:headEnd/>
            <a:tailEnd/>
          </a:ln>
        </p:spPr>
        <p:txBody>
          <a:bodyPr wrap="none">
            <a:spAutoFit/>
          </a:bodyPr>
          <a:lstStyle/>
          <a:p>
            <a:pPr eaLnBrk="1" hangingPunct="1"/>
            <a:r>
              <a:rPr lang="en-US" sz="2000">
                <a:latin typeface="Arial" charset="0"/>
              </a:rPr>
              <a:t>A. Ban ngày không khí trong đất liền nóng, không khí</a:t>
            </a:r>
          </a:p>
          <a:p>
            <a:pPr eaLnBrk="1" hangingPunct="1"/>
            <a:r>
              <a:rPr lang="en-US" sz="2000">
                <a:latin typeface="Arial" charset="0"/>
              </a:rPr>
              <a:t>    ngoài biển lạnh. Do đó làm cho không khí chuyển động </a:t>
            </a:r>
          </a:p>
          <a:p>
            <a:pPr eaLnBrk="1" hangingPunct="1"/>
            <a:r>
              <a:rPr lang="en-US" sz="2000">
                <a:latin typeface="Arial" charset="0"/>
              </a:rPr>
              <a:t>    từ biển vào đất liền tạo ra gió từ biển thổi vào đất liền.</a:t>
            </a:r>
          </a:p>
        </p:txBody>
      </p:sp>
      <p:sp>
        <p:nvSpPr>
          <p:cNvPr id="8206" name="Rectangle 14"/>
          <p:cNvSpPr>
            <a:spLocks noChangeArrowheads="1"/>
          </p:cNvSpPr>
          <p:nvPr/>
        </p:nvSpPr>
        <p:spPr bwMode="auto">
          <a:xfrm>
            <a:off x="838200" y="3962400"/>
            <a:ext cx="6781800" cy="1006475"/>
          </a:xfrm>
          <a:prstGeom prst="rect">
            <a:avLst/>
          </a:prstGeom>
          <a:noFill/>
          <a:ln w="9525">
            <a:noFill/>
            <a:miter lim="800000"/>
            <a:headEnd/>
            <a:tailEnd/>
          </a:ln>
        </p:spPr>
        <p:txBody>
          <a:bodyPr>
            <a:spAutoFit/>
          </a:bodyPr>
          <a:lstStyle/>
          <a:p>
            <a:pPr eaLnBrk="1" hangingPunct="1"/>
            <a:r>
              <a:rPr lang="en-US" sz="2000">
                <a:latin typeface="Arial" charset="0"/>
              </a:rPr>
              <a:t>B. Ban ngày không khí trong đất liền lạnh, không khí</a:t>
            </a:r>
          </a:p>
          <a:p>
            <a:pPr eaLnBrk="1" hangingPunct="1"/>
            <a:r>
              <a:rPr lang="en-US" sz="2000">
                <a:latin typeface="Arial" charset="0"/>
              </a:rPr>
              <a:t>    ngoài biển nóng. Do đó làm cho không khí chuyển động </a:t>
            </a:r>
          </a:p>
          <a:p>
            <a:pPr eaLnBrk="1" hangingPunct="1"/>
            <a:r>
              <a:rPr lang="en-US" sz="2000">
                <a:latin typeface="Arial" charset="0"/>
              </a:rPr>
              <a:t>    từ biển vào đất liền tạo ra gió từ biển thổi vào đất liền</a:t>
            </a:r>
          </a:p>
        </p:txBody>
      </p:sp>
      <p:sp>
        <p:nvSpPr>
          <p:cNvPr id="8207" name="Rectangle 15"/>
          <p:cNvSpPr>
            <a:spLocks noChangeArrowheads="1"/>
          </p:cNvSpPr>
          <p:nvPr/>
        </p:nvSpPr>
        <p:spPr bwMode="auto">
          <a:xfrm>
            <a:off x="914400" y="5029200"/>
            <a:ext cx="6705600" cy="701675"/>
          </a:xfrm>
          <a:prstGeom prst="rect">
            <a:avLst/>
          </a:prstGeom>
          <a:noFill/>
          <a:ln w="9525">
            <a:noFill/>
            <a:miter lim="800000"/>
            <a:headEnd/>
            <a:tailEnd/>
          </a:ln>
        </p:spPr>
        <p:txBody>
          <a:bodyPr>
            <a:spAutoFit/>
          </a:bodyPr>
          <a:lstStyle/>
          <a:p>
            <a:pPr eaLnBrk="1" hangingPunct="1"/>
            <a:r>
              <a:rPr lang="en-US" sz="2000">
                <a:latin typeface="Arial" charset="0"/>
              </a:rPr>
              <a:t>C. Ban ngày không khí trong đất liền lạnh, không khí</a:t>
            </a:r>
          </a:p>
          <a:p>
            <a:pPr eaLnBrk="1" hangingPunct="1"/>
            <a:r>
              <a:rPr lang="en-US" sz="2000">
                <a:latin typeface="Arial" charset="0"/>
              </a:rPr>
              <a:t>     ngoài biển nóng. </a:t>
            </a:r>
          </a:p>
        </p:txBody>
      </p:sp>
      <p:sp>
        <p:nvSpPr>
          <p:cNvPr id="4104" name="Text Box 16"/>
          <p:cNvSpPr txBox="1">
            <a:spLocks noChangeArrowheads="1"/>
          </p:cNvSpPr>
          <p:nvPr/>
        </p:nvSpPr>
        <p:spPr bwMode="auto">
          <a:xfrm>
            <a:off x="1219200" y="1676400"/>
            <a:ext cx="3373438" cy="457200"/>
          </a:xfrm>
          <a:prstGeom prst="rect">
            <a:avLst/>
          </a:prstGeom>
          <a:noFill/>
          <a:ln w="9525">
            <a:noFill/>
            <a:miter lim="800000"/>
            <a:headEnd/>
            <a:tailEnd/>
          </a:ln>
        </p:spPr>
        <p:txBody>
          <a:bodyPr wrap="none">
            <a:spAutoFit/>
          </a:bodyPr>
          <a:lstStyle/>
          <a:p>
            <a:pPr eaLnBrk="1" hangingPunct="1"/>
            <a:r>
              <a:rPr lang="en-US">
                <a:latin typeface="Arial" charset="0"/>
              </a:rPr>
              <a:t>Chọn đáp án đúng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diamond(in)">
                                      <p:cBhvr>
                                        <p:cTn id="7" dur="20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diamond(in)">
                                      <p:cBhvr>
                                        <p:cTn id="12" dur="2000"/>
                                        <p:tgtEl>
                                          <p:spTgt spid="8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206"/>
                                        </p:tgtEl>
                                        <p:attrNameLst>
                                          <p:attrName>style.visibility</p:attrName>
                                        </p:attrNameLst>
                                      </p:cBhvr>
                                      <p:to>
                                        <p:strVal val="visible"/>
                                      </p:to>
                                    </p:set>
                                    <p:animEffect transition="in" filter="diamond(in)">
                                      <p:cBhvr>
                                        <p:cTn id="17" dur="2000"/>
                                        <p:tgtEl>
                                          <p:spTgt spid="82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207"/>
                                        </p:tgtEl>
                                        <p:attrNameLst>
                                          <p:attrName>style.visibility</p:attrName>
                                        </p:attrNameLst>
                                      </p:cBhvr>
                                      <p:to>
                                        <p:strVal val="visible"/>
                                      </p:to>
                                    </p:set>
                                    <p:animEffect transition="in" filter="diamond(in)">
                                      <p:cBhvr>
                                        <p:cTn id="22" dur="2000"/>
                                        <p:tgtEl>
                                          <p:spTgt spid="82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grpId="1" nodeType="clickEffect">
                                  <p:stCondLst>
                                    <p:cond delay="0"/>
                                  </p:stCondLst>
                                  <p:childTnLst>
                                    <p:animScale>
                                      <p:cBhvr>
                                        <p:cTn id="26" dur="2000" fill="hold"/>
                                        <p:tgtEl>
                                          <p:spTgt spid="8205"/>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xit" presetSubtype="16" fill="hold" grpId="1" nodeType="clickEffect">
                                  <p:stCondLst>
                                    <p:cond delay="0"/>
                                  </p:stCondLst>
                                  <p:childTnLst>
                                    <p:animEffect transition="out" filter="diamond(in)">
                                      <p:cBhvr>
                                        <p:cTn id="30" dur="2000"/>
                                        <p:tgtEl>
                                          <p:spTgt spid="8206"/>
                                        </p:tgtEl>
                                      </p:cBhvr>
                                    </p:animEffect>
                                    <p:set>
                                      <p:cBhvr>
                                        <p:cTn id="31" dur="1" fill="hold">
                                          <p:stCondLst>
                                            <p:cond delay="1999"/>
                                          </p:stCondLst>
                                        </p:cTn>
                                        <p:tgtEl>
                                          <p:spTgt spid="8206"/>
                                        </p:tgtEl>
                                        <p:attrNameLst>
                                          <p:attrName>style.visibility</p:attrName>
                                        </p:attrNameLst>
                                      </p:cBhvr>
                                      <p:to>
                                        <p:strVal val="hidden"/>
                                      </p:to>
                                    </p:set>
                                  </p:childTnLst>
                                </p:cTn>
                              </p:par>
                              <p:par>
                                <p:cTn id="32" presetID="8" presetClass="exit" presetSubtype="16" fill="hold" grpId="1" nodeType="withEffect">
                                  <p:stCondLst>
                                    <p:cond delay="0"/>
                                  </p:stCondLst>
                                  <p:childTnLst>
                                    <p:animEffect transition="out" filter="diamond(in)">
                                      <p:cBhvr>
                                        <p:cTn id="33" dur="2000"/>
                                        <p:tgtEl>
                                          <p:spTgt spid="8207"/>
                                        </p:tgtEl>
                                      </p:cBhvr>
                                    </p:animEffect>
                                    <p:set>
                                      <p:cBhvr>
                                        <p:cTn id="34" dur="1" fill="hold">
                                          <p:stCondLst>
                                            <p:cond delay="1999"/>
                                          </p:stCondLst>
                                        </p:cTn>
                                        <p:tgtEl>
                                          <p:spTgt spid="8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05" grpId="0"/>
      <p:bldP spid="8205" grpId="1"/>
      <p:bldP spid="8206" grpId="0"/>
      <p:bldP spid="8206" grpId="1"/>
      <p:bldP spid="8207" grpId="0"/>
      <p:bldP spid="820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362200" y="152400"/>
            <a:ext cx="1485900" cy="83026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9221" name="Text Box 5"/>
          <p:cNvSpPr txBox="1">
            <a:spLocks noChangeArrowheads="1"/>
          </p:cNvSpPr>
          <p:nvPr/>
        </p:nvSpPr>
        <p:spPr bwMode="auto">
          <a:xfrm>
            <a:off x="2133600" y="990600"/>
            <a:ext cx="5237163" cy="457200"/>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9222" name="Text Box 6"/>
          <p:cNvSpPr txBox="1">
            <a:spLocks noChangeArrowheads="1"/>
          </p:cNvSpPr>
          <p:nvPr/>
        </p:nvSpPr>
        <p:spPr bwMode="auto">
          <a:xfrm>
            <a:off x="304800" y="1524000"/>
            <a:ext cx="3589338" cy="457200"/>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9223" name="Text Box 7"/>
          <p:cNvSpPr txBox="1">
            <a:spLocks noChangeArrowheads="1"/>
          </p:cNvSpPr>
          <p:nvPr/>
        </p:nvSpPr>
        <p:spPr bwMode="auto">
          <a:xfrm>
            <a:off x="457200" y="2362200"/>
            <a:ext cx="7439025" cy="457200"/>
          </a:xfrm>
          <a:prstGeom prst="rect">
            <a:avLst/>
          </a:prstGeom>
          <a:noFill/>
          <a:ln w="9525">
            <a:noFill/>
            <a:miter lim="800000"/>
            <a:headEnd/>
            <a:tailEnd/>
          </a:ln>
        </p:spPr>
        <p:txBody>
          <a:bodyPr wrap="none">
            <a:spAutoFit/>
          </a:bodyPr>
          <a:lstStyle/>
          <a:p>
            <a:pPr eaLnBrk="1" hangingPunct="1"/>
            <a:r>
              <a:rPr lang="en-US">
                <a:latin typeface="Arial" charset="0"/>
              </a:rPr>
              <a:t>Em thường nghe nói đến các cấp độ của gió khi nào?</a:t>
            </a:r>
          </a:p>
        </p:txBody>
      </p:sp>
      <p:sp>
        <p:nvSpPr>
          <p:cNvPr id="9224" name="AutoShape 8"/>
          <p:cNvSpPr>
            <a:spLocks noChangeArrowheads="1"/>
          </p:cNvSpPr>
          <p:nvPr/>
        </p:nvSpPr>
        <p:spPr bwMode="auto">
          <a:xfrm>
            <a:off x="1828800" y="3429000"/>
            <a:ext cx="5562600" cy="1371600"/>
          </a:xfrm>
          <a:prstGeom prst="wedgeRoundRectCallout">
            <a:avLst>
              <a:gd name="adj1" fmla="val -48972"/>
              <a:gd name="adj2" fmla="val 114468"/>
              <a:gd name="adj3" fmla="val 16667"/>
            </a:avLst>
          </a:prstGeom>
          <a:solidFill>
            <a:srgbClr val="FFFF00"/>
          </a:solidFill>
          <a:ln w="9525">
            <a:solidFill>
              <a:schemeClr val="tx1"/>
            </a:solidFill>
            <a:miter lim="800000"/>
            <a:headEnd/>
            <a:tailEnd/>
          </a:ln>
        </p:spPr>
        <p:txBody>
          <a:bodyPr/>
          <a:lstStyle/>
          <a:p>
            <a:pPr algn="ctr" eaLnBrk="1" hangingPunct="1"/>
            <a:r>
              <a:rPr lang="en-US">
                <a:solidFill>
                  <a:schemeClr val="bg2"/>
                </a:solidFill>
                <a:latin typeface="Arial" charset="0"/>
              </a:rPr>
              <a:t>Quan sát hình vẽ và đọc các thông tin rồi hoàn thành phiếu học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diamond(in)">
                                      <p:cBhvr>
                                        <p:cTn id="12" dur="20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diamond(in)">
                                      <p:cBhvr>
                                        <p:cTn id="17" dur="2000"/>
                                        <p:tgtEl>
                                          <p:spTgt spid="9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2000"/>
                                        <p:tgtEl>
                                          <p:spTgt spid="9223"/>
                                        </p:tgtEl>
                                      </p:cBhvr>
                                    </p:animEffect>
                                    <p:set>
                                      <p:cBhvr>
                                        <p:cTn id="22" dur="1" fill="hold">
                                          <p:stCondLst>
                                            <p:cond delay="1999"/>
                                          </p:stCondLst>
                                        </p:cTn>
                                        <p:tgtEl>
                                          <p:spTgt spid="922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diamond(in)">
                                      <p:cBhvr>
                                        <p:cTn id="27"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p:bldP spid="9223" grpId="1"/>
      <p:bldP spid="92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0" y="2971800"/>
            <a:ext cx="4876800" cy="1077913"/>
          </a:xfrm>
          <a:prstGeom prst="rect">
            <a:avLst/>
          </a:prstGeom>
          <a:noFill/>
          <a:ln w="9525">
            <a:noFill/>
            <a:miter lim="800000"/>
            <a:headEnd/>
            <a:tailEnd/>
          </a:ln>
        </p:spPr>
        <p:txBody>
          <a:bodyPr>
            <a:spAutoFit/>
          </a:bodyPr>
          <a:lstStyle/>
          <a:p>
            <a:pPr eaLnBrk="1" hangingPunct="1"/>
            <a:r>
              <a:rPr lang="en-US" sz="1600">
                <a:latin typeface="Arial" charset="0"/>
              </a:rPr>
              <a:t>Cấp 2: Gió nhẹ </a:t>
            </a:r>
          </a:p>
          <a:p>
            <a:pPr eaLnBrk="1" hangingPunct="1"/>
            <a:r>
              <a:rPr lang="en-US" sz="1600">
                <a:latin typeface="Arial" charset="0"/>
              </a:rPr>
              <a:t>Khi có gió nhẹ thổi, tiết trời thường sáng sủa. Bạn có thể cảm thấy không khí trên làn da mặt bạn, nghe thấy tiếng lá rì rào, nhìn được làn khói bay.</a:t>
            </a:r>
          </a:p>
        </p:txBody>
      </p:sp>
      <p:sp>
        <p:nvSpPr>
          <p:cNvPr id="11270" name="Rectangle 6"/>
          <p:cNvSpPr>
            <a:spLocks noChangeArrowheads="1"/>
          </p:cNvSpPr>
          <p:nvPr/>
        </p:nvSpPr>
        <p:spPr bwMode="auto">
          <a:xfrm>
            <a:off x="4953000" y="3276600"/>
            <a:ext cx="4572000" cy="830263"/>
          </a:xfrm>
          <a:prstGeom prst="rect">
            <a:avLst/>
          </a:prstGeom>
          <a:noFill/>
          <a:ln w="9525">
            <a:noFill/>
            <a:miter lim="800000"/>
            <a:headEnd/>
            <a:tailEnd/>
          </a:ln>
        </p:spPr>
        <p:txBody>
          <a:bodyPr>
            <a:spAutoFit/>
          </a:bodyPr>
          <a:lstStyle/>
          <a:p>
            <a:pPr eaLnBrk="1" hangingPunct="1"/>
            <a:r>
              <a:rPr lang="en-US" sz="1600">
                <a:latin typeface="Arial" charset="0"/>
              </a:rPr>
              <a:t>Cấp 5:Gió khá mạnh .</a:t>
            </a:r>
          </a:p>
          <a:p>
            <a:pPr eaLnBrk="1" hangingPunct="1"/>
            <a:r>
              <a:rPr lang="en-US" sz="1600">
                <a:latin typeface="Arial" charset="0"/>
              </a:rPr>
              <a:t>Khi có gió này, mây bay,cây nhỏ đu đưa, sóng nước trong hồ dập dờn.</a:t>
            </a:r>
          </a:p>
        </p:txBody>
      </p:sp>
      <p:sp>
        <p:nvSpPr>
          <p:cNvPr id="11271" name="Rectangle 7"/>
          <p:cNvSpPr>
            <a:spLocks noChangeArrowheads="1"/>
          </p:cNvSpPr>
          <p:nvPr/>
        </p:nvSpPr>
        <p:spPr bwMode="auto">
          <a:xfrm>
            <a:off x="0" y="5392738"/>
            <a:ext cx="4572000" cy="1077912"/>
          </a:xfrm>
          <a:prstGeom prst="rect">
            <a:avLst/>
          </a:prstGeom>
          <a:noFill/>
          <a:ln w="9525">
            <a:noFill/>
            <a:miter lim="800000"/>
            <a:headEnd/>
            <a:tailEnd/>
          </a:ln>
        </p:spPr>
        <p:txBody>
          <a:bodyPr>
            <a:spAutoFit/>
          </a:bodyPr>
          <a:lstStyle/>
          <a:p>
            <a:pPr eaLnBrk="1" hangingPunct="1"/>
            <a:r>
              <a:rPr lang="en-US" sz="1600">
                <a:latin typeface="Arial" charset="0"/>
              </a:rPr>
              <a:t>Cấp7: Gió to</a:t>
            </a:r>
          </a:p>
          <a:p>
            <a:pPr eaLnBrk="1" hangingPunct="1"/>
            <a:r>
              <a:rPr lang="en-US" sz="1600">
                <a:latin typeface="Arial" charset="0"/>
              </a:rPr>
              <a:t>Khi có gió ở mức gần mạnh, trời có thể tối và có bão. Cây lớn đu đưa, người đi bộ ở ngoài trời sẽ rất khó khăn vì phải chống lại sức gió.</a:t>
            </a:r>
          </a:p>
        </p:txBody>
      </p:sp>
      <p:sp>
        <p:nvSpPr>
          <p:cNvPr id="11272" name="Rectangle 8"/>
          <p:cNvSpPr>
            <a:spLocks noChangeArrowheads="1"/>
          </p:cNvSpPr>
          <p:nvPr/>
        </p:nvSpPr>
        <p:spPr bwMode="auto">
          <a:xfrm>
            <a:off x="4572000" y="5410200"/>
            <a:ext cx="4572000" cy="830263"/>
          </a:xfrm>
          <a:prstGeom prst="rect">
            <a:avLst/>
          </a:prstGeom>
          <a:noFill/>
          <a:ln w="9525">
            <a:noFill/>
            <a:miter lim="800000"/>
            <a:headEnd/>
            <a:tailEnd/>
          </a:ln>
        </p:spPr>
        <p:txBody>
          <a:bodyPr>
            <a:spAutoFit/>
          </a:bodyPr>
          <a:lstStyle/>
          <a:p>
            <a:pPr eaLnBrk="1" hangingPunct="1"/>
            <a:r>
              <a:rPr lang="en-US" sz="1600">
                <a:latin typeface="Arial" charset="0"/>
              </a:rPr>
              <a:t>Cấp 9: Gió dữ</a:t>
            </a:r>
          </a:p>
          <a:p>
            <a:pPr eaLnBrk="1" hangingPunct="1"/>
            <a:r>
              <a:rPr lang="en-US" sz="1600">
                <a:latin typeface="Arial" charset="0"/>
              </a:rPr>
              <a:t>Khi gió quá mạnh, bầu trời đầy những đám mây đen, cây lớn gãy cành, nhà có thể bị tốc mái .</a:t>
            </a:r>
          </a:p>
        </p:txBody>
      </p:sp>
      <p:pic>
        <p:nvPicPr>
          <p:cNvPr id="11275" name="Picture 11" descr="Gio nhe gio manh"/>
          <p:cNvPicPr>
            <a:picLocks noChangeAspect="1" noChangeArrowheads="1"/>
          </p:cNvPicPr>
          <p:nvPr/>
        </p:nvPicPr>
        <p:blipFill>
          <a:blip r:embed="rId2"/>
          <a:srcRect l="51889" t="52463" r="2762" b="4204"/>
          <a:stretch>
            <a:fillRect/>
          </a:stretch>
        </p:blipFill>
        <p:spPr bwMode="auto">
          <a:xfrm>
            <a:off x="6248400" y="4191000"/>
            <a:ext cx="2590800" cy="1562100"/>
          </a:xfrm>
          <a:prstGeom prst="rect">
            <a:avLst/>
          </a:prstGeom>
          <a:noFill/>
          <a:ln w="28575">
            <a:solidFill>
              <a:srgbClr val="E5E5FF"/>
            </a:solidFill>
            <a:miter lim="800000"/>
            <a:headEnd/>
            <a:tailEnd/>
          </a:ln>
        </p:spPr>
      </p:pic>
      <p:pic>
        <p:nvPicPr>
          <p:cNvPr id="11276" name="Picture 12" descr="Gio nhe gio manh"/>
          <p:cNvPicPr>
            <a:picLocks noChangeAspect="1" noChangeArrowheads="1"/>
          </p:cNvPicPr>
          <p:nvPr/>
        </p:nvPicPr>
        <p:blipFill>
          <a:blip r:embed="rId2"/>
          <a:srcRect l="51453" r="3198" b="51593"/>
          <a:stretch>
            <a:fillRect/>
          </a:stretch>
        </p:blipFill>
        <p:spPr bwMode="auto">
          <a:xfrm>
            <a:off x="6248400" y="1752600"/>
            <a:ext cx="2590800" cy="1584325"/>
          </a:xfrm>
          <a:prstGeom prst="rect">
            <a:avLst/>
          </a:prstGeom>
          <a:noFill/>
          <a:ln w="28575">
            <a:solidFill>
              <a:srgbClr val="E5E5FF"/>
            </a:solidFill>
            <a:miter lim="800000"/>
            <a:headEnd/>
            <a:tailEnd/>
          </a:ln>
        </p:spPr>
      </p:pic>
      <p:pic>
        <p:nvPicPr>
          <p:cNvPr id="11277" name="Picture 13" descr="Gio nhe gio manh"/>
          <p:cNvPicPr>
            <a:picLocks noChangeAspect="1" noChangeArrowheads="1"/>
          </p:cNvPicPr>
          <p:nvPr/>
        </p:nvPicPr>
        <p:blipFill>
          <a:blip r:embed="rId2"/>
          <a:srcRect l="3030" t="2501" r="50650" b="50816"/>
          <a:stretch>
            <a:fillRect/>
          </a:stretch>
        </p:blipFill>
        <p:spPr bwMode="auto">
          <a:xfrm>
            <a:off x="1752600" y="1752600"/>
            <a:ext cx="2667000" cy="1524000"/>
          </a:xfrm>
          <a:prstGeom prst="rect">
            <a:avLst/>
          </a:prstGeom>
          <a:noFill/>
          <a:ln w="28575">
            <a:solidFill>
              <a:srgbClr val="E5E5FF"/>
            </a:solidFill>
            <a:miter lim="800000"/>
            <a:headEnd/>
            <a:tailEnd/>
          </a:ln>
        </p:spPr>
      </p:pic>
      <p:pic>
        <p:nvPicPr>
          <p:cNvPr id="11278" name="Picture 14" descr="Gio nhe gio manh"/>
          <p:cNvPicPr>
            <a:picLocks noChangeAspect="1" noChangeArrowheads="1"/>
          </p:cNvPicPr>
          <p:nvPr/>
        </p:nvPicPr>
        <p:blipFill>
          <a:blip r:embed="rId2"/>
          <a:srcRect l="3052" t="54166" r="51599" b="4774"/>
          <a:stretch>
            <a:fillRect/>
          </a:stretch>
        </p:blipFill>
        <p:spPr bwMode="auto">
          <a:xfrm>
            <a:off x="1752600" y="4191000"/>
            <a:ext cx="2667000" cy="1524000"/>
          </a:xfrm>
          <a:prstGeom prst="rect">
            <a:avLst/>
          </a:prstGeom>
          <a:noFill/>
          <a:ln w="28575">
            <a:solidFill>
              <a:srgbClr val="E5E5FF"/>
            </a:solidFill>
            <a:miter lim="800000"/>
            <a:headEnd/>
            <a:tailEnd/>
          </a:ln>
        </p:spPr>
      </p:pic>
      <p:sp>
        <p:nvSpPr>
          <p:cNvPr id="6154" name="Text Box 15"/>
          <p:cNvSpPr txBox="1">
            <a:spLocks noChangeArrowheads="1"/>
          </p:cNvSpPr>
          <p:nvPr/>
        </p:nvSpPr>
        <p:spPr bwMode="auto">
          <a:xfrm>
            <a:off x="2395538" y="0"/>
            <a:ext cx="1266825" cy="708025"/>
          </a:xfrm>
          <a:prstGeom prst="rect">
            <a:avLst/>
          </a:prstGeom>
          <a:noFill/>
          <a:ln w="9525">
            <a:noFill/>
            <a:miter lim="800000"/>
            <a:headEnd/>
            <a:tailEnd/>
          </a:ln>
        </p:spPr>
        <p:txBody>
          <a:bodyPr wrap="none">
            <a:spAutoFit/>
          </a:bodyPr>
          <a:lstStyle/>
          <a:p>
            <a:pPr algn="ctr" eaLnBrk="1" hangingPunct="1"/>
            <a:endParaRPr lang="en-US" sz="2000">
              <a:latin typeface="Arial" charset="0"/>
            </a:endParaRPr>
          </a:p>
          <a:p>
            <a:pPr algn="ctr" eaLnBrk="1" hangingPunct="1"/>
            <a:r>
              <a:rPr lang="en-US" sz="2000">
                <a:latin typeface="Arial" charset="0"/>
              </a:rPr>
              <a:t>Khoa học</a:t>
            </a:r>
          </a:p>
        </p:txBody>
      </p:sp>
      <p:sp>
        <p:nvSpPr>
          <p:cNvPr id="6155" name="Text Box 16"/>
          <p:cNvSpPr txBox="1">
            <a:spLocks noChangeArrowheads="1"/>
          </p:cNvSpPr>
          <p:nvPr/>
        </p:nvSpPr>
        <p:spPr bwMode="auto">
          <a:xfrm>
            <a:off x="2133600" y="685800"/>
            <a:ext cx="4429125" cy="400050"/>
          </a:xfrm>
          <a:prstGeom prst="rect">
            <a:avLst/>
          </a:prstGeom>
          <a:noFill/>
          <a:ln w="9525">
            <a:noFill/>
            <a:miter lim="800000"/>
            <a:headEnd/>
            <a:tailEnd/>
          </a:ln>
        </p:spPr>
        <p:txBody>
          <a:bodyPr wrap="none">
            <a:spAutoFit/>
          </a:bodyPr>
          <a:lstStyle/>
          <a:p>
            <a:pPr eaLnBrk="1" hangingPunct="1"/>
            <a:r>
              <a:rPr lang="en-US" sz="2000" i="1">
                <a:latin typeface="Arial" charset="0"/>
              </a:rPr>
              <a:t>Gió nhẹ, gió mạnh. Phòng chống bão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diamond(in)">
                                      <p:cBhvr>
                                        <p:cTn id="7" dur="2000"/>
                                        <p:tgtEl>
                                          <p:spTgt spid="11277"/>
                                        </p:tgtEl>
                                      </p:cBhvr>
                                    </p:animEffect>
                                  </p:childTnLst>
                                </p:cTn>
                              </p:par>
                              <p:par>
                                <p:cTn id="8" presetID="8" presetClass="entr" presetSubtype="16" fill="hold" nodeType="withEffect">
                                  <p:stCondLst>
                                    <p:cond delay="0"/>
                                  </p:stCondLst>
                                  <p:childTnLst>
                                    <p:set>
                                      <p:cBhvr>
                                        <p:cTn id="9" dur="1" fill="hold">
                                          <p:stCondLst>
                                            <p:cond delay="0"/>
                                          </p:stCondLst>
                                        </p:cTn>
                                        <p:tgtEl>
                                          <p:spTgt spid="11276"/>
                                        </p:tgtEl>
                                        <p:attrNameLst>
                                          <p:attrName>style.visibility</p:attrName>
                                        </p:attrNameLst>
                                      </p:cBhvr>
                                      <p:to>
                                        <p:strVal val="visible"/>
                                      </p:to>
                                    </p:set>
                                    <p:animEffect transition="in" filter="diamond(in)">
                                      <p:cBhvr>
                                        <p:cTn id="10" dur="2000"/>
                                        <p:tgtEl>
                                          <p:spTgt spid="11276"/>
                                        </p:tgtEl>
                                      </p:cBhvr>
                                    </p:animEffect>
                                  </p:childTnLst>
                                </p:cTn>
                              </p:par>
                              <p:par>
                                <p:cTn id="11" presetID="8" presetClass="entr" presetSubtype="16" fill="hold" nodeType="withEffect">
                                  <p:stCondLst>
                                    <p:cond delay="0"/>
                                  </p:stCondLst>
                                  <p:childTnLst>
                                    <p:set>
                                      <p:cBhvr>
                                        <p:cTn id="12" dur="1" fill="hold">
                                          <p:stCondLst>
                                            <p:cond delay="0"/>
                                          </p:stCondLst>
                                        </p:cTn>
                                        <p:tgtEl>
                                          <p:spTgt spid="11275"/>
                                        </p:tgtEl>
                                        <p:attrNameLst>
                                          <p:attrName>style.visibility</p:attrName>
                                        </p:attrNameLst>
                                      </p:cBhvr>
                                      <p:to>
                                        <p:strVal val="visible"/>
                                      </p:to>
                                    </p:set>
                                    <p:animEffect transition="in" filter="diamond(in)">
                                      <p:cBhvr>
                                        <p:cTn id="13" dur="2000"/>
                                        <p:tgtEl>
                                          <p:spTgt spid="11275"/>
                                        </p:tgtEl>
                                      </p:cBhvr>
                                    </p:animEffect>
                                  </p:childTnLst>
                                </p:cTn>
                              </p:par>
                              <p:par>
                                <p:cTn id="14" presetID="8" presetClass="entr" presetSubtype="16" fill="hold" nodeType="withEffect">
                                  <p:stCondLst>
                                    <p:cond delay="0"/>
                                  </p:stCondLst>
                                  <p:childTnLst>
                                    <p:set>
                                      <p:cBhvr>
                                        <p:cTn id="15" dur="1" fill="hold">
                                          <p:stCondLst>
                                            <p:cond delay="0"/>
                                          </p:stCondLst>
                                        </p:cTn>
                                        <p:tgtEl>
                                          <p:spTgt spid="11278"/>
                                        </p:tgtEl>
                                        <p:attrNameLst>
                                          <p:attrName>style.visibility</p:attrName>
                                        </p:attrNameLst>
                                      </p:cBhvr>
                                      <p:to>
                                        <p:strVal val="visible"/>
                                      </p:to>
                                    </p:set>
                                    <p:animEffect transition="in" filter="diamond(in)">
                                      <p:cBhvr>
                                        <p:cTn id="16" dur="2000"/>
                                        <p:tgtEl>
                                          <p:spTgt spid="112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diamond(in)">
                                      <p:cBhvr>
                                        <p:cTn id="21" dur="2000"/>
                                        <p:tgtEl>
                                          <p:spTgt spid="11269"/>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diamond(in)">
                                      <p:cBhvr>
                                        <p:cTn id="24" dur="2000"/>
                                        <p:tgtEl>
                                          <p:spTgt spid="11270"/>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diamond(in)">
                                      <p:cBhvr>
                                        <p:cTn id="27" dur="2000"/>
                                        <p:tgtEl>
                                          <p:spTgt spid="1127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1272"/>
                                        </p:tgtEl>
                                        <p:attrNameLst>
                                          <p:attrName>style.visibility</p:attrName>
                                        </p:attrNameLst>
                                      </p:cBhvr>
                                      <p:to>
                                        <p:strVal val="visible"/>
                                      </p:to>
                                    </p:set>
                                    <p:animEffect transition="in" filter="diamond(in)">
                                      <p:cBhvr>
                                        <p:cTn id="30"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2133600" y="152400"/>
            <a:ext cx="5237163" cy="1295400"/>
            <a:chOff x="1344" y="96"/>
            <a:chExt cx="3299" cy="816"/>
          </a:xfrm>
        </p:grpSpPr>
        <p:sp>
          <p:nvSpPr>
            <p:cNvPr id="7200" name="Text Box 4"/>
            <p:cNvSpPr txBox="1">
              <a:spLocks noChangeArrowheads="1"/>
            </p:cNvSpPr>
            <p:nvPr/>
          </p:nvSpPr>
          <p:spPr bwMode="auto">
            <a:xfrm>
              <a:off x="1488" y="96"/>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7201" name="Text Box 5"/>
            <p:cNvSpPr txBox="1">
              <a:spLocks noChangeArrowheads="1"/>
            </p:cNvSpPr>
            <p:nvPr/>
          </p:nvSpPr>
          <p:spPr bwMode="auto">
            <a:xfrm>
              <a:off x="1344" y="624"/>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grpSp>
      <p:sp>
        <p:nvSpPr>
          <p:cNvPr id="7171" name="Text Box 7"/>
          <p:cNvSpPr txBox="1">
            <a:spLocks noChangeArrowheads="1"/>
          </p:cNvSpPr>
          <p:nvPr/>
        </p:nvSpPr>
        <p:spPr bwMode="auto">
          <a:xfrm>
            <a:off x="304800" y="1524000"/>
            <a:ext cx="3589338" cy="457200"/>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graphicFrame>
        <p:nvGraphicFramePr>
          <p:cNvPr id="12355" name="Group 67"/>
          <p:cNvGraphicFramePr>
            <a:graphicFrameLocks noGrp="1"/>
          </p:cNvGraphicFramePr>
          <p:nvPr>
            <p:ph/>
          </p:nvPr>
        </p:nvGraphicFramePr>
        <p:xfrm>
          <a:off x="457200" y="1981200"/>
          <a:ext cx="8458200" cy="4616450"/>
        </p:xfrm>
        <a:graphic>
          <a:graphicData uri="http://schemas.openxmlformats.org/drawingml/2006/table">
            <a:tbl>
              <a:tblPr/>
              <a:tblGrid>
                <a:gridCol w="2209800"/>
                <a:gridCol w="6248400"/>
              </a:tblGrid>
              <a:tr h="45718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Cấp gió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Tác động của cấp gió</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Khi có gió này, mây bay cây nhỏ đu đưa, sóng nước trong hồ dập dờn.</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Khi có gió này, bầu trời đầy những đám mây đen, cây lớn gãy cành, nhà có thể bị tốc mái.</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1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Lúc này khói bay thẳng lên trời, cây cỏ đứng im.</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Khi có gió này, trời có thể tối và có bão.Cây lớn đu đưa, người đi bộ ở ngoài trời sẽ rất khó khăn vì phải chống lại sức gió.</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70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Khi có gió này bầu trời thường sáng, bạn có thể cảm thấy gió trên da mặt, nghe thấy tiếng lá rì rào, nhìn được làn khói bay.</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43" name="Text Box 55"/>
          <p:cNvSpPr txBox="1">
            <a:spLocks noChangeArrowheads="1"/>
          </p:cNvSpPr>
          <p:nvPr/>
        </p:nvSpPr>
        <p:spPr bwMode="auto">
          <a:xfrm>
            <a:off x="457200" y="2438400"/>
            <a:ext cx="2362200" cy="7016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cs typeface="Times New Roman" pitchFamily="18" charset="0"/>
              </a:rPr>
              <a:t>Cấp 5:Gió khá mạnh</a:t>
            </a:r>
          </a:p>
        </p:txBody>
      </p:sp>
      <p:sp>
        <p:nvSpPr>
          <p:cNvPr id="12344" name="Text Box 56"/>
          <p:cNvSpPr txBox="1">
            <a:spLocks noChangeArrowheads="1"/>
          </p:cNvSpPr>
          <p:nvPr/>
        </p:nvSpPr>
        <p:spPr bwMode="auto">
          <a:xfrm>
            <a:off x="457200" y="3124200"/>
            <a:ext cx="2209800" cy="7016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cs typeface="Times New Roman" pitchFamily="18" charset="0"/>
              </a:rPr>
              <a:t>Cấp 9:Gió dữ    (bão to</a:t>
            </a:r>
            <a:r>
              <a:rPr lang="en-US" sz="2000">
                <a:latin typeface="Arial" charset="0"/>
                <a:cs typeface="Times New Roman" pitchFamily="18" charset="0"/>
              </a:rPr>
              <a:t>)</a:t>
            </a:r>
          </a:p>
        </p:txBody>
      </p:sp>
      <p:sp>
        <p:nvSpPr>
          <p:cNvPr id="12345" name="Text Box 57"/>
          <p:cNvSpPr txBox="1">
            <a:spLocks noChangeArrowheads="1"/>
          </p:cNvSpPr>
          <p:nvPr/>
        </p:nvSpPr>
        <p:spPr bwMode="auto">
          <a:xfrm>
            <a:off x="381000" y="3810000"/>
            <a:ext cx="2209800" cy="7016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cs typeface="Times New Roman" pitchFamily="18" charset="0"/>
              </a:rPr>
              <a:t>Cấp 0: Không có gió</a:t>
            </a:r>
          </a:p>
        </p:txBody>
      </p:sp>
      <p:sp>
        <p:nvSpPr>
          <p:cNvPr id="12346" name="Text Box 58"/>
          <p:cNvSpPr txBox="1">
            <a:spLocks noChangeArrowheads="1"/>
          </p:cNvSpPr>
          <p:nvPr/>
        </p:nvSpPr>
        <p:spPr bwMode="auto">
          <a:xfrm>
            <a:off x="381000" y="4876800"/>
            <a:ext cx="2209800" cy="7016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cs typeface="Times New Roman" pitchFamily="18" charset="0"/>
              </a:rPr>
              <a:t>Cấp 7: Gió to (bão) </a:t>
            </a:r>
          </a:p>
        </p:txBody>
      </p:sp>
      <p:sp>
        <p:nvSpPr>
          <p:cNvPr id="12347" name="Text Box 59"/>
          <p:cNvSpPr txBox="1">
            <a:spLocks noChangeArrowheads="1"/>
          </p:cNvSpPr>
          <p:nvPr/>
        </p:nvSpPr>
        <p:spPr bwMode="auto">
          <a:xfrm>
            <a:off x="533400" y="6019800"/>
            <a:ext cx="20574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cs typeface="Times New Roman" pitchFamily="18" charset="0"/>
              </a:rPr>
              <a:t>Cấp 2: Gió nhẹ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43"/>
                                        </p:tgtEl>
                                        <p:attrNameLst>
                                          <p:attrName>style.visibility</p:attrName>
                                        </p:attrNameLst>
                                      </p:cBhvr>
                                      <p:to>
                                        <p:strVal val="visible"/>
                                      </p:to>
                                    </p:set>
                                    <p:anim calcmode="discrete" valueType="clr">
                                      <p:cBhvr override="childStyle">
                                        <p:cTn id="7" dur="80"/>
                                        <p:tgtEl>
                                          <p:spTgt spid="123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43"/>
                                        </p:tgtEl>
                                        <p:attrNameLst>
                                          <p:attrName>fillcolor</p:attrName>
                                        </p:attrNameLst>
                                      </p:cBhvr>
                                      <p:tavLst>
                                        <p:tav tm="0">
                                          <p:val>
                                            <p:clrVal>
                                              <a:schemeClr val="accent2"/>
                                            </p:clrVal>
                                          </p:val>
                                        </p:tav>
                                        <p:tav tm="50000">
                                          <p:val>
                                            <p:clrVal>
                                              <a:schemeClr val="hlink"/>
                                            </p:clrVal>
                                          </p:val>
                                        </p:tav>
                                      </p:tavLst>
                                    </p:anim>
                                    <p:set>
                                      <p:cBhvr>
                                        <p:cTn id="9" dur="80"/>
                                        <p:tgtEl>
                                          <p:spTgt spid="123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344"/>
                                        </p:tgtEl>
                                        <p:attrNameLst>
                                          <p:attrName>style.visibility</p:attrName>
                                        </p:attrNameLst>
                                      </p:cBhvr>
                                      <p:to>
                                        <p:strVal val="visible"/>
                                      </p:to>
                                    </p:set>
                                    <p:anim calcmode="discrete" valueType="clr">
                                      <p:cBhvr override="childStyle">
                                        <p:cTn id="14" dur="80"/>
                                        <p:tgtEl>
                                          <p:spTgt spid="1234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344"/>
                                        </p:tgtEl>
                                        <p:attrNameLst>
                                          <p:attrName>fillcolor</p:attrName>
                                        </p:attrNameLst>
                                      </p:cBhvr>
                                      <p:tavLst>
                                        <p:tav tm="0">
                                          <p:val>
                                            <p:clrVal>
                                              <a:schemeClr val="accent2"/>
                                            </p:clrVal>
                                          </p:val>
                                        </p:tav>
                                        <p:tav tm="50000">
                                          <p:val>
                                            <p:clrVal>
                                              <a:schemeClr val="hlink"/>
                                            </p:clrVal>
                                          </p:val>
                                        </p:tav>
                                      </p:tavLst>
                                    </p:anim>
                                    <p:set>
                                      <p:cBhvr>
                                        <p:cTn id="16" dur="80"/>
                                        <p:tgtEl>
                                          <p:spTgt spid="1234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2345">
                                            <p:txEl>
                                              <p:pRg st="0" end="0"/>
                                            </p:txEl>
                                          </p:spTgt>
                                        </p:tgtEl>
                                        <p:attrNameLst>
                                          <p:attrName>style.visibility</p:attrName>
                                        </p:attrNameLst>
                                      </p:cBhvr>
                                      <p:to>
                                        <p:strVal val="visible"/>
                                      </p:to>
                                    </p:set>
                                    <p:anim calcmode="discrete" valueType="clr">
                                      <p:cBhvr override="childStyle">
                                        <p:cTn id="21" dur="80"/>
                                        <p:tgtEl>
                                          <p:spTgt spid="123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345">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2345">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346"/>
                                        </p:tgtEl>
                                        <p:attrNameLst>
                                          <p:attrName>style.visibility</p:attrName>
                                        </p:attrNameLst>
                                      </p:cBhvr>
                                      <p:to>
                                        <p:strVal val="visible"/>
                                      </p:to>
                                    </p:set>
                                    <p:anim calcmode="discrete" valueType="clr">
                                      <p:cBhvr override="childStyle">
                                        <p:cTn id="28" dur="80"/>
                                        <p:tgtEl>
                                          <p:spTgt spid="1234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346"/>
                                        </p:tgtEl>
                                        <p:attrNameLst>
                                          <p:attrName>fillcolor</p:attrName>
                                        </p:attrNameLst>
                                      </p:cBhvr>
                                      <p:tavLst>
                                        <p:tav tm="0">
                                          <p:val>
                                            <p:clrVal>
                                              <a:schemeClr val="accent2"/>
                                            </p:clrVal>
                                          </p:val>
                                        </p:tav>
                                        <p:tav tm="50000">
                                          <p:val>
                                            <p:clrVal>
                                              <a:schemeClr val="hlink"/>
                                            </p:clrVal>
                                          </p:val>
                                        </p:tav>
                                      </p:tavLst>
                                    </p:anim>
                                    <p:set>
                                      <p:cBhvr>
                                        <p:cTn id="30" dur="80"/>
                                        <p:tgtEl>
                                          <p:spTgt spid="1234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2347">
                                            <p:txEl>
                                              <p:pRg st="0" end="0"/>
                                            </p:txEl>
                                          </p:spTgt>
                                        </p:tgtEl>
                                        <p:attrNameLst>
                                          <p:attrName>style.visibility</p:attrName>
                                        </p:attrNameLst>
                                      </p:cBhvr>
                                      <p:to>
                                        <p:strVal val="visible"/>
                                      </p:to>
                                    </p:set>
                                    <p:anim calcmode="discrete" valueType="clr">
                                      <p:cBhvr override="childStyle">
                                        <p:cTn id="35" dur="80"/>
                                        <p:tgtEl>
                                          <p:spTgt spid="123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347">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234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3" grpId="0"/>
      <p:bldP spid="12344" grpId="0"/>
      <p:bldP spid="123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2133600" y="152400"/>
            <a:ext cx="5237163" cy="1295400"/>
            <a:chOff x="1344" y="96"/>
            <a:chExt cx="3299" cy="816"/>
          </a:xfrm>
        </p:grpSpPr>
        <p:sp>
          <p:nvSpPr>
            <p:cNvPr id="8202" name="Text Box 5"/>
            <p:cNvSpPr txBox="1">
              <a:spLocks noChangeArrowheads="1"/>
            </p:cNvSpPr>
            <p:nvPr/>
          </p:nvSpPr>
          <p:spPr bwMode="auto">
            <a:xfrm>
              <a:off x="1488" y="96"/>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8203" name="Text Box 6"/>
            <p:cNvSpPr txBox="1">
              <a:spLocks noChangeArrowheads="1"/>
            </p:cNvSpPr>
            <p:nvPr/>
          </p:nvSpPr>
          <p:spPr bwMode="auto">
            <a:xfrm>
              <a:off x="1344" y="624"/>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grpSp>
      <p:sp>
        <p:nvSpPr>
          <p:cNvPr id="8195" name="Text Box 7"/>
          <p:cNvSpPr txBox="1">
            <a:spLocks noChangeArrowheads="1"/>
          </p:cNvSpPr>
          <p:nvPr/>
        </p:nvSpPr>
        <p:spPr bwMode="auto">
          <a:xfrm>
            <a:off x="304800" y="1524000"/>
            <a:ext cx="3589338" cy="457200"/>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4344" name="Text Box 8"/>
          <p:cNvSpPr txBox="1">
            <a:spLocks noChangeArrowheads="1"/>
          </p:cNvSpPr>
          <p:nvPr/>
        </p:nvSpPr>
        <p:spPr bwMode="auto">
          <a:xfrm>
            <a:off x="323850" y="1981200"/>
            <a:ext cx="7219950" cy="457200"/>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sp>
        <p:nvSpPr>
          <p:cNvPr id="14345" name="Rectangle 9"/>
          <p:cNvSpPr>
            <a:spLocks noChangeArrowheads="1"/>
          </p:cNvSpPr>
          <p:nvPr/>
        </p:nvSpPr>
        <p:spPr bwMode="auto">
          <a:xfrm>
            <a:off x="609600" y="2514600"/>
            <a:ext cx="6850063" cy="457200"/>
          </a:xfrm>
          <a:prstGeom prst="rect">
            <a:avLst/>
          </a:prstGeom>
          <a:noFill/>
          <a:ln w="9525">
            <a:noFill/>
            <a:miter lim="800000"/>
            <a:headEnd/>
            <a:tailEnd/>
          </a:ln>
        </p:spPr>
        <p:txBody>
          <a:bodyPr wrap="none">
            <a:spAutoFit/>
          </a:bodyPr>
          <a:lstStyle/>
          <a:p>
            <a:pPr eaLnBrk="1" hangingPunct="1"/>
            <a:r>
              <a:rPr lang="en-US">
                <a:latin typeface="Arial" charset="0"/>
              </a:rPr>
              <a:t>Em hãy nêu những dấu hiệu đặc trưng của bão ?</a:t>
            </a:r>
          </a:p>
        </p:txBody>
      </p:sp>
      <p:pic>
        <p:nvPicPr>
          <p:cNvPr id="14346" name="Picture 10" descr="23223"/>
          <p:cNvPicPr>
            <a:picLocks noChangeAspect="1" noChangeArrowheads="1"/>
          </p:cNvPicPr>
          <p:nvPr/>
        </p:nvPicPr>
        <p:blipFill>
          <a:blip r:embed="rId3"/>
          <a:srcRect/>
          <a:stretch>
            <a:fillRect/>
          </a:stretch>
        </p:blipFill>
        <p:spPr bwMode="auto">
          <a:xfrm>
            <a:off x="5105400" y="3429000"/>
            <a:ext cx="3581400" cy="3276600"/>
          </a:xfrm>
          <a:prstGeom prst="rect">
            <a:avLst/>
          </a:prstGeom>
          <a:noFill/>
          <a:ln w="9525">
            <a:noFill/>
            <a:miter lim="800000"/>
            <a:headEnd/>
            <a:tailEnd/>
          </a:ln>
        </p:spPr>
      </p:pic>
      <p:pic>
        <p:nvPicPr>
          <p:cNvPr id="14353" name="D--bao2.mpg">
            <a:hlinkClick r:id="" action="ppaction://media"/>
          </p:cNvPr>
          <p:cNvPicPr>
            <a:picLocks noRot="1" noChangeAspect="1" noChangeArrowheads="1"/>
          </p:cNvPicPr>
          <p:nvPr>
            <p:ph sz="half" idx="1"/>
            <a:videoFile r:link="rId1"/>
          </p:nvPr>
        </p:nvPicPr>
        <p:blipFill>
          <a:blip r:embed="rId4"/>
          <a:srcRect/>
          <a:stretch>
            <a:fillRect/>
          </a:stretch>
        </p:blipFill>
        <p:spPr>
          <a:xfrm>
            <a:off x="228600" y="3429000"/>
            <a:ext cx="3886200" cy="3276600"/>
          </a:xfrm>
        </p:spPr>
      </p:pic>
      <p:pic>
        <p:nvPicPr>
          <p:cNvPr id="14357" name="Picture 21"/>
          <p:cNvPicPr>
            <a:picLocks noChangeAspect="1" noChangeArrowheads="1"/>
          </p:cNvPicPr>
          <p:nvPr/>
        </p:nvPicPr>
        <p:blipFill>
          <a:blip r:embed="rId5"/>
          <a:srcRect/>
          <a:stretch>
            <a:fillRect/>
          </a:stretch>
        </p:blipFill>
        <p:spPr bwMode="auto">
          <a:xfrm>
            <a:off x="228600" y="3429000"/>
            <a:ext cx="3886200" cy="3200400"/>
          </a:xfrm>
          <a:prstGeom prst="rect">
            <a:avLst/>
          </a:prstGeom>
          <a:noFill/>
          <a:ln w="9525">
            <a:noFill/>
            <a:miter lim="800000"/>
            <a:headEnd/>
            <a:tailEnd/>
          </a:ln>
        </p:spPr>
      </p:pic>
      <p:pic>
        <p:nvPicPr>
          <p:cNvPr id="14358" name="Picture 22"/>
          <p:cNvPicPr>
            <a:picLocks noChangeAspect="1" noChangeArrowheads="1"/>
          </p:cNvPicPr>
          <p:nvPr/>
        </p:nvPicPr>
        <p:blipFill>
          <a:blip r:embed="rId6"/>
          <a:srcRect/>
          <a:stretch>
            <a:fillRect/>
          </a:stretch>
        </p:blipFill>
        <p:spPr bwMode="auto">
          <a:xfrm>
            <a:off x="5105400" y="3429000"/>
            <a:ext cx="35814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diamond(in)">
                                      <p:cBhvr>
                                        <p:cTn id="7" dur="20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diamond(in)">
                                      <p:cBhvr>
                                        <p:cTn id="12" dur="2000"/>
                                        <p:tgtEl>
                                          <p:spTgt spid="14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4357"/>
                                        </p:tgtEl>
                                        <p:attrNameLst>
                                          <p:attrName>style.visibility</p:attrName>
                                        </p:attrNameLst>
                                      </p:cBhvr>
                                      <p:to>
                                        <p:strVal val="visible"/>
                                      </p:to>
                                    </p:set>
                                    <p:animEffect transition="in" filter="diamond(in)">
                                      <p:cBhvr>
                                        <p:cTn id="17" dur="2000"/>
                                        <p:tgtEl>
                                          <p:spTgt spid="14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diamond(in)">
                                      <p:cBhvr>
                                        <p:cTn id="22" dur="2000"/>
                                        <p:tgtEl>
                                          <p:spTgt spid="143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358"/>
                                        </p:tgtEl>
                                        <p:attrNameLst>
                                          <p:attrName>style.visibility</p:attrName>
                                        </p:attrNameLst>
                                      </p:cBhvr>
                                      <p:to>
                                        <p:strVal val="visible"/>
                                      </p:to>
                                    </p:set>
                                    <p:animEffect transition="in" filter="diamond(in)">
                                      <p:cBhvr>
                                        <p:cTn id="27" dur="2000"/>
                                        <p:tgtEl>
                                          <p:spTgt spid="143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4353"/>
                                        </p:tgtEl>
                                        <p:attrNameLst>
                                          <p:attrName>style.visibility</p:attrName>
                                        </p:attrNameLst>
                                      </p:cBhvr>
                                      <p:to>
                                        <p:strVal val="visible"/>
                                      </p:to>
                                    </p:set>
                                    <p:animEffect transition="in" filter="diamond(in)">
                                      <p:cBhvr>
                                        <p:cTn id="32" dur="2000"/>
                                        <p:tgtEl>
                                          <p:spTgt spid="143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nodeType="clickEffect">
                                  <p:stCondLst>
                                    <p:cond delay="0"/>
                                  </p:stCondLst>
                                  <p:childTnLst>
                                    <p:animEffect transition="out" filter="diamond(in)">
                                      <p:cBhvr>
                                        <p:cTn id="36" dur="2000"/>
                                        <p:tgtEl>
                                          <p:spTgt spid="14346"/>
                                        </p:tgtEl>
                                      </p:cBhvr>
                                    </p:animEffect>
                                    <p:set>
                                      <p:cBhvr>
                                        <p:cTn id="37" dur="1" fill="hold">
                                          <p:stCondLst>
                                            <p:cond delay="1999"/>
                                          </p:stCondLst>
                                        </p:cTn>
                                        <p:tgtEl>
                                          <p:spTgt spid="14346"/>
                                        </p:tgtEl>
                                        <p:attrNameLst>
                                          <p:attrName>style.visibility</p:attrName>
                                        </p:attrNameLst>
                                      </p:cBhvr>
                                      <p:to>
                                        <p:strVal val="hidden"/>
                                      </p:to>
                                    </p:set>
                                  </p:childTnLst>
                                </p:cTn>
                              </p:par>
                              <p:par>
                                <p:cTn id="38" presetID="8" presetClass="exit" presetSubtype="16" fill="hold" nodeType="withEffect">
                                  <p:stCondLst>
                                    <p:cond delay="0"/>
                                  </p:stCondLst>
                                  <p:childTnLst>
                                    <p:animEffect transition="out" filter="diamond(in)">
                                      <p:cBhvr>
                                        <p:cTn id="39" dur="2000"/>
                                        <p:tgtEl>
                                          <p:spTgt spid="14357"/>
                                        </p:tgtEl>
                                      </p:cBhvr>
                                    </p:animEffect>
                                    <p:set>
                                      <p:cBhvr>
                                        <p:cTn id="40" dur="1" fill="hold">
                                          <p:stCondLst>
                                            <p:cond delay="1999"/>
                                          </p:stCondLst>
                                        </p:cTn>
                                        <p:tgtEl>
                                          <p:spTgt spid="14357"/>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xit" presetSubtype="16" fill="hold" nodeType="clickEffect">
                                  <p:stCondLst>
                                    <p:cond delay="0"/>
                                  </p:stCondLst>
                                  <p:childTnLst>
                                    <p:animEffect transition="out" filter="diamond(in)">
                                      <p:cBhvr>
                                        <p:cTn id="44" dur="2000"/>
                                        <p:tgtEl>
                                          <p:spTgt spid="14358"/>
                                        </p:tgtEl>
                                      </p:cBhvr>
                                    </p:animEffect>
                                    <p:set>
                                      <p:cBhvr>
                                        <p:cTn id="45" dur="1" fill="hold">
                                          <p:stCondLst>
                                            <p:cond delay="1999"/>
                                          </p:stCondLst>
                                        </p:cTn>
                                        <p:tgtEl>
                                          <p:spTgt spid="14358"/>
                                        </p:tgtEl>
                                        <p:attrNameLst>
                                          <p:attrName>style.visibility</p:attrName>
                                        </p:attrNameLst>
                                      </p:cBhvr>
                                      <p:to>
                                        <p:strVal val="hidden"/>
                                      </p:to>
                                    </p:set>
                                  </p:childTnLst>
                                </p:cTn>
                              </p:par>
                              <p:par>
                                <p:cTn id="46" presetID="8" presetClass="exit" presetSubtype="16" fill="hold" nodeType="withEffect">
                                  <p:stCondLst>
                                    <p:cond delay="0"/>
                                  </p:stCondLst>
                                  <p:childTnLst>
                                    <p:animEffect transition="out" filter="diamond(in)">
                                      <p:cBhvr>
                                        <p:cTn id="47" dur="2000"/>
                                        <p:tgtEl>
                                          <p:spTgt spid="14353"/>
                                        </p:tgtEl>
                                      </p:cBhvr>
                                    </p:animEffect>
                                    <p:set>
                                      <p:cBhvr>
                                        <p:cTn id="48" dur="1" fill="hold">
                                          <p:stCondLst>
                                            <p:cond delay="1999"/>
                                          </p:stCondLst>
                                        </p:cTn>
                                        <p:tgtEl>
                                          <p:spTgt spid="14353"/>
                                        </p:tgtEl>
                                        <p:attrNameLst>
                                          <p:attrName>style.visibility</p:attrName>
                                        </p:attrNameLst>
                                      </p:cBhvr>
                                      <p:to>
                                        <p:strVal val="hidden"/>
                                      </p:to>
                                    </p:set>
                                    <p:cmd type="call" cmd="stop">
                                      <p:cBhvr>
                                        <p:cTn id="49" dur="1">
                                          <p:stCondLst>
                                            <p:cond delay="1999"/>
                                          </p:stCondLst>
                                        </p:cTn>
                                        <p:tgtEl>
                                          <p:spTgt spid="143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50" fill="hold" display="0">
                  <p:stCondLst>
                    <p:cond delay="indefinite"/>
                  </p:stCondLst>
                  <p:endCondLst>
                    <p:cond evt="onNext" delay="0">
                      <p:tgtEl>
                        <p:sldTgt/>
                      </p:tgtEl>
                    </p:cond>
                    <p:cond evt="onPrev" delay="0">
                      <p:tgtEl>
                        <p:sldTgt/>
                      </p:tgtEl>
                    </p:cond>
                  </p:endCondLst>
                </p:cTn>
                <p:tgtEl>
                  <p:spTgt spid="14353"/>
                </p:tgtEl>
              </p:cMediaNode>
            </p:video>
          </p:childTnLst>
        </p:cTn>
      </p:par>
    </p:tnLst>
    <p:bldLst>
      <p:bldP spid="14344" grpId="0"/>
      <p:bldP spid="143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7"/>
          <p:cNvGrpSpPr>
            <a:grpSpLocks/>
          </p:cNvGrpSpPr>
          <p:nvPr/>
        </p:nvGrpSpPr>
        <p:grpSpPr bwMode="auto">
          <a:xfrm>
            <a:off x="304800" y="152400"/>
            <a:ext cx="7239000" cy="2286000"/>
            <a:chOff x="192" y="96"/>
            <a:chExt cx="4560" cy="1440"/>
          </a:xfrm>
        </p:grpSpPr>
        <p:grpSp>
          <p:nvGrpSpPr>
            <p:cNvPr id="9227" name="Group 4"/>
            <p:cNvGrpSpPr>
              <a:grpSpLocks/>
            </p:cNvGrpSpPr>
            <p:nvPr/>
          </p:nvGrpSpPr>
          <p:grpSpPr bwMode="auto">
            <a:xfrm>
              <a:off x="1344" y="96"/>
              <a:ext cx="3299" cy="816"/>
              <a:chOff x="1344" y="96"/>
              <a:chExt cx="3299" cy="816"/>
            </a:xfrm>
          </p:grpSpPr>
          <p:sp>
            <p:nvSpPr>
              <p:cNvPr id="9230" name="Text Box 5"/>
              <p:cNvSpPr txBox="1">
                <a:spLocks noChangeArrowheads="1"/>
              </p:cNvSpPr>
              <p:nvPr/>
            </p:nvSpPr>
            <p:spPr bwMode="auto">
              <a:xfrm>
                <a:off x="1488" y="96"/>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9231" name="Text Box 6"/>
              <p:cNvSpPr txBox="1">
                <a:spLocks noChangeArrowheads="1"/>
              </p:cNvSpPr>
              <p:nvPr/>
            </p:nvSpPr>
            <p:spPr bwMode="auto">
              <a:xfrm>
                <a:off x="1344" y="624"/>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grpSp>
        <p:sp>
          <p:nvSpPr>
            <p:cNvPr id="9228" name="Text Box 7"/>
            <p:cNvSpPr txBox="1">
              <a:spLocks noChangeArrowheads="1"/>
            </p:cNvSpPr>
            <p:nvPr/>
          </p:nvSpPr>
          <p:spPr bwMode="auto">
            <a:xfrm>
              <a:off x="192" y="96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9229" name="Text Box 8"/>
            <p:cNvSpPr txBox="1">
              <a:spLocks noChangeArrowheads="1"/>
            </p:cNvSpPr>
            <p:nvPr/>
          </p:nvSpPr>
          <p:spPr bwMode="auto">
            <a:xfrm>
              <a:off x="204" y="1248"/>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22537" name="Text Box 9"/>
          <p:cNvSpPr txBox="1">
            <a:spLocks noChangeArrowheads="1"/>
          </p:cNvSpPr>
          <p:nvPr/>
        </p:nvSpPr>
        <p:spPr bwMode="auto">
          <a:xfrm>
            <a:off x="762000" y="2514600"/>
            <a:ext cx="3846513" cy="457200"/>
          </a:xfrm>
          <a:prstGeom prst="rect">
            <a:avLst/>
          </a:prstGeom>
          <a:noFill/>
          <a:ln w="9525">
            <a:noFill/>
            <a:miter lim="800000"/>
            <a:headEnd/>
            <a:tailEnd/>
          </a:ln>
        </p:spPr>
        <p:txBody>
          <a:bodyPr wrap="none">
            <a:spAutoFit/>
          </a:bodyPr>
          <a:lstStyle/>
          <a:p>
            <a:pPr eaLnBrk="1" hangingPunct="1"/>
            <a:r>
              <a:rPr lang="en-US">
                <a:latin typeface="Arial" charset="0"/>
              </a:rPr>
              <a:t>Nêu tác hại do bão gây ra?</a:t>
            </a:r>
          </a:p>
        </p:txBody>
      </p:sp>
      <p:grpSp>
        <p:nvGrpSpPr>
          <p:cNvPr id="4" name="Group 16"/>
          <p:cNvGrpSpPr>
            <a:grpSpLocks/>
          </p:cNvGrpSpPr>
          <p:nvPr/>
        </p:nvGrpSpPr>
        <p:grpSpPr bwMode="auto">
          <a:xfrm>
            <a:off x="1905000" y="3276600"/>
            <a:ext cx="4419600" cy="2362200"/>
            <a:chOff x="1152" y="2208"/>
            <a:chExt cx="2784" cy="1488"/>
          </a:xfrm>
        </p:grpSpPr>
        <p:sp>
          <p:nvSpPr>
            <p:cNvPr id="9222" name="Rectangle 10"/>
            <p:cNvSpPr>
              <a:spLocks noChangeArrowheads="1"/>
            </p:cNvSpPr>
            <p:nvPr/>
          </p:nvSpPr>
          <p:spPr bwMode="auto">
            <a:xfrm>
              <a:off x="1152" y="2208"/>
              <a:ext cx="2784" cy="1488"/>
            </a:xfrm>
            <a:prstGeom prst="rect">
              <a:avLst/>
            </a:prstGeom>
            <a:solidFill>
              <a:schemeClr val="accent1">
                <a:alpha val="0"/>
              </a:schemeClr>
            </a:solidFill>
            <a:ln w="28575">
              <a:solidFill>
                <a:schemeClr val="tx1"/>
              </a:solidFill>
              <a:miter lim="800000"/>
              <a:headEnd/>
              <a:tailEnd/>
            </a:ln>
          </p:spPr>
          <p:txBody>
            <a:bodyPr wrap="none" anchor="ctr"/>
            <a:lstStyle/>
            <a:p>
              <a:pPr eaLnBrk="1" hangingPunct="1"/>
              <a:endParaRPr lang="en-US">
                <a:latin typeface="Arial" charset="0"/>
              </a:endParaRPr>
            </a:p>
          </p:txBody>
        </p:sp>
        <p:sp>
          <p:nvSpPr>
            <p:cNvPr id="9223" name="Line 11"/>
            <p:cNvSpPr>
              <a:spLocks noChangeShapeType="1"/>
            </p:cNvSpPr>
            <p:nvPr/>
          </p:nvSpPr>
          <p:spPr bwMode="auto">
            <a:xfrm flipV="1">
              <a:off x="1152" y="2208"/>
              <a:ext cx="1392" cy="720"/>
            </a:xfrm>
            <a:prstGeom prst="line">
              <a:avLst/>
            </a:prstGeom>
            <a:noFill/>
            <a:ln w="9525">
              <a:solidFill>
                <a:schemeClr val="tx1"/>
              </a:solidFill>
              <a:round/>
              <a:headEnd/>
              <a:tailEnd/>
            </a:ln>
          </p:spPr>
          <p:txBody>
            <a:bodyPr/>
            <a:lstStyle/>
            <a:p>
              <a:endParaRPr lang="en-US"/>
            </a:p>
          </p:txBody>
        </p:sp>
        <p:sp>
          <p:nvSpPr>
            <p:cNvPr id="9224" name="Line 12"/>
            <p:cNvSpPr>
              <a:spLocks noChangeShapeType="1"/>
            </p:cNvSpPr>
            <p:nvPr/>
          </p:nvSpPr>
          <p:spPr bwMode="auto">
            <a:xfrm>
              <a:off x="1152" y="2928"/>
              <a:ext cx="1392" cy="768"/>
            </a:xfrm>
            <a:prstGeom prst="line">
              <a:avLst/>
            </a:prstGeom>
            <a:noFill/>
            <a:ln w="9525">
              <a:solidFill>
                <a:schemeClr val="tx1"/>
              </a:solidFill>
              <a:round/>
              <a:headEnd/>
              <a:tailEnd/>
            </a:ln>
          </p:spPr>
          <p:txBody>
            <a:bodyPr/>
            <a:lstStyle/>
            <a:p>
              <a:endParaRPr lang="en-US"/>
            </a:p>
          </p:txBody>
        </p:sp>
        <p:sp>
          <p:nvSpPr>
            <p:cNvPr id="9225" name="Line 14"/>
            <p:cNvSpPr>
              <a:spLocks noChangeShapeType="1"/>
            </p:cNvSpPr>
            <p:nvPr/>
          </p:nvSpPr>
          <p:spPr bwMode="auto">
            <a:xfrm flipV="1">
              <a:off x="2544" y="2928"/>
              <a:ext cx="1392" cy="768"/>
            </a:xfrm>
            <a:prstGeom prst="line">
              <a:avLst/>
            </a:prstGeom>
            <a:noFill/>
            <a:ln w="9525">
              <a:solidFill>
                <a:schemeClr val="tx1"/>
              </a:solidFill>
              <a:round/>
              <a:headEnd/>
              <a:tailEnd/>
            </a:ln>
          </p:spPr>
          <p:txBody>
            <a:bodyPr/>
            <a:lstStyle/>
            <a:p>
              <a:endParaRPr lang="en-US"/>
            </a:p>
          </p:txBody>
        </p:sp>
        <p:sp>
          <p:nvSpPr>
            <p:cNvPr id="9226" name="Line 15"/>
            <p:cNvSpPr>
              <a:spLocks noChangeShapeType="1"/>
            </p:cNvSpPr>
            <p:nvPr/>
          </p:nvSpPr>
          <p:spPr bwMode="auto">
            <a:xfrm flipH="1" flipV="1">
              <a:off x="2544" y="2208"/>
              <a:ext cx="1392" cy="720"/>
            </a:xfrm>
            <a:prstGeom prst="line">
              <a:avLst/>
            </a:prstGeom>
            <a:noFill/>
            <a:ln w="9525">
              <a:solidFill>
                <a:schemeClr val="tx1"/>
              </a:solidFill>
              <a:round/>
              <a:headEnd/>
              <a:tailEnd/>
            </a:ln>
          </p:spPr>
          <p:txBody>
            <a:bodyPr/>
            <a:lstStyle/>
            <a:p>
              <a:endParaRPr lang="en-US"/>
            </a:p>
          </p:txBody>
        </p:sp>
      </p:grpSp>
      <p:sp>
        <p:nvSpPr>
          <p:cNvPr id="22546" name="Text Box 18"/>
          <p:cNvSpPr txBox="1">
            <a:spLocks noChangeArrowheads="1"/>
          </p:cNvSpPr>
          <p:nvPr/>
        </p:nvSpPr>
        <p:spPr bwMode="auto">
          <a:xfrm>
            <a:off x="381000" y="3124200"/>
            <a:ext cx="8689975" cy="2492375"/>
          </a:xfrm>
          <a:prstGeom prst="rect">
            <a:avLst/>
          </a:prstGeom>
          <a:solidFill>
            <a:srgbClr val="FFFF00"/>
          </a:solidFill>
          <a:ln w="9525">
            <a:noFill/>
            <a:miter lim="800000"/>
            <a:headEnd/>
            <a:tailEnd/>
          </a:ln>
        </p:spPr>
        <p:txBody>
          <a:bodyPr wrap="none">
            <a:spAutoFit/>
          </a:bodyPr>
          <a:lstStyle/>
          <a:p>
            <a:pPr eaLnBrk="1" hangingPunct="1">
              <a:spcBef>
                <a:spcPct val="50000"/>
              </a:spcBef>
            </a:pPr>
            <a:r>
              <a:rPr lang="en-US">
                <a:solidFill>
                  <a:srgbClr val="0000FF"/>
                </a:solidFill>
                <a:latin typeface="Arial" charset="0"/>
              </a:rPr>
              <a:t>-</a:t>
            </a:r>
            <a:r>
              <a:rPr lang="en-US">
                <a:solidFill>
                  <a:schemeClr val="bg2"/>
                </a:solidFill>
                <a:latin typeface="Arial" charset="0"/>
              </a:rPr>
              <a:t>Gây thiệt hại rất nhiều về nhà cửa, làm đổ gãy cây cối,</a:t>
            </a:r>
          </a:p>
          <a:p>
            <a:pPr eaLnBrk="1" hangingPunct="1">
              <a:spcBef>
                <a:spcPct val="50000"/>
              </a:spcBef>
            </a:pPr>
            <a:r>
              <a:rPr lang="en-US">
                <a:solidFill>
                  <a:schemeClr val="bg2"/>
                </a:solidFill>
                <a:latin typeface="Arial" charset="0"/>
              </a:rPr>
              <a:t> làm nhà cửa bị hư hại, bão to có lốc có thể cuốn bay người</a:t>
            </a:r>
          </a:p>
          <a:p>
            <a:pPr eaLnBrk="1" hangingPunct="1">
              <a:spcBef>
                <a:spcPct val="50000"/>
              </a:spcBef>
            </a:pPr>
            <a:r>
              <a:rPr lang="en-US">
                <a:solidFill>
                  <a:schemeClr val="bg2"/>
                </a:solidFill>
                <a:latin typeface="Arial" charset="0"/>
              </a:rPr>
              <a:t> nhà cửa, gây thiệt hại về mùa màng, gây tai nạn cho máy bay</a:t>
            </a:r>
          </a:p>
          <a:p>
            <a:pPr eaLnBrk="1" hangingPunct="1">
              <a:spcBef>
                <a:spcPct val="50000"/>
              </a:spcBef>
            </a:pPr>
            <a:r>
              <a:rPr lang="en-US">
                <a:solidFill>
                  <a:schemeClr val="bg2"/>
                </a:solidFill>
                <a:latin typeface="Arial" charset="0"/>
              </a:rPr>
              <a:t>, tàu thuyền  ..v..v …</a:t>
            </a:r>
          </a:p>
          <a:p>
            <a:pPr eaLnBrk="1" hangingPunct="1"/>
            <a:endParaRPr lang="en-US">
              <a:solidFill>
                <a:schemeClr val="bg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diamond(in)">
                                      <p:cBhvr>
                                        <p:cTn id="7" dur="2000"/>
                                        <p:tgtEl>
                                          <p:spTgt spid="22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46"/>
                                        </p:tgtEl>
                                        <p:attrNameLst>
                                          <p:attrName>style.visibility</p:attrName>
                                        </p:attrNameLst>
                                      </p:cBhvr>
                                      <p:to>
                                        <p:strVal val="visible"/>
                                      </p:to>
                                    </p:set>
                                    <p:animEffect transition="in" filter="diamond(in)">
                                      <p:cBhvr>
                                        <p:cTn id="22" dur="20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Tac hai cua bao"/>
          <p:cNvPicPr>
            <a:picLocks noChangeAspect="1" noChangeArrowheads="1"/>
          </p:cNvPicPr>
          <p:nvPr/>
        </p:nvPicPr>
        <p:blipFill>
          <a:blip r:embed="rId2"/>
          <a:srcRect/>
          <a:stretch>
            <a:fillRect/>
          </a:stretch>
        </p:blipFill>
        <p:spPr bwMode="auto">
          <a:xfrm>
            <a:off x="381000" y="2214563"/>
            <a:ext cx="8610600" cy="4643437"/>
          </a:xfrm>
          <a:prstGeom prst="rect">
            <a:avLst/>
          </a:prstGeom>
          <a:noFill/>
          <a:ln w="9525">
            <a:noFill/>
            <a:miter lim="800000"/>
            <a:headEnd/>
            <a:tailEnd/>
          </a:ln>
        </p:spPr>
      </p:pic>
      <p:grpSp>
        <p:nvGrpSpPr>
          <p:cNvPr id="10243" name="Group 12"/>
          <p:cNvGrpSpPr>
            <a:grpSpLocks/>
          </p:cNvGrpSpPr>
          <p:nvPr/>
        </p:nvGrpSpPr>
        <p:grpSpPr bwMode="auto">
          <a:xfrm>
            <a:off x="457200" y="0"/>
            <a:ext cx="7219950" cy="2133600"/>
            <a:chOff x="288" y="0"/>
            <a:chExt cx="4548" cy="1344"/>
          </a:xfrm>
        </p:grpSpPr>
        <p:sp>
          <p:nvSpPr>
            <p:cNvPr id="10245" name="Text Box 7"/>
            <p:cNvSpPr txBox="1">
              <a:spLocks noChangeArrowheads="1"/>
            </p:cNvSpPr>
            <p:nvPr/>
          </p:nvSpPr>
          <p:spPr bwMode="auto">
            <a:xfrm>
              <a:off x="1488" y="0"/>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0246" name="Text Box 8"/>
            <p:cNvSpPr txBox="1">
              <a:spLocks noChangeArrowheads="1"/>
            </p:cNvSpPr>
            <p:nvPr/>
          </p:nvSpPr>
          <p:spPr bwMode="auto">
            <a:xfrm>
              <a:off x="1440" y="432"/>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10247" name="Text Box 9"/>
            <p:cNvSpPr txBox="1">
              <a:spLocks noChangeArrowheads="1"/>
            </p:cNvSpPr>
            <p:nvPr/>
          </p:nvSpPr>
          <p:spPr bwMode="auto">
            <a:xfrm>
              <a:off x="288" y="72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0248" name="Text Box 10"/>
            <p:cNvSpPr txBox="1">
              <a:spLocks noChangeArrowheads="1"/>
            </p:cNvSpPr>
            <p:nvPr/>
          </p:nvSpPr>
          <p:spPr bwMode="auto">
            <a:xfrm>
              <a:off x="288" y="1056"/>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23563" name="Text Box 11"/>
          <p:cNvSpPr txBox="1">
            <a:spLocks noChangeArrowheads="1"/>
          </p:cNvSpPr>
          <p:nvPr/>
        </p:nvSpPr>
        <p:spPr bwMode="auto">
          <a:xfrm>
            <a:off x="2667000" y="6400800"/>
            <a:ext cx="4491038" cy="457200"/>
          </a:xfrm>
          <a:prstGeom prst="rect">
            <a:avLst/>
          </a:prstGeom>
          <a:solidFill>
            <a:schemeClr val="tx1"/>
          </a:solidFill>
          <a:ln w="9525">
            <a:noFill/>
            <a:miter lim="800000"/>
            <a:headEnd/>
            <a:tailEnd/>
          </a:ln>
        </p:spPr>
        <p:txBody>
          <a:bodyPr wrap="none">
            <a:spAutoFit/>
          </a:bodyPr>
          <a:lstStyle/>
          <a:p>
            <a:pPr eaLnBrk="1" hangingPunct="1"/>
            <a:r>
              <a:rPr lang="en-US">
                <a:solidFill>
                  <a:srgbClr val="FF0000"/>
                </a:solidFill>
                <a:latin typeface="Arial" charset="0"/>
              </a:rPr>
              <a:t>Ngập úng đồng ruộng, mất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diamond(in)">
                                      <p:cBhvr>
                                        <p:cTn id="7" dur="2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Tac hai cua bao(2)"/>
          <p:cNvPicPr>
            <a:picLocks noChangeAspect="1" noChangeArrowheads="1"/>
          </p:cNvPicPr>
          <p:nvPr/>
        </p:nvPicPr>
        <p:blipFill>
          <a:blip r:embed="rId2"/>
          <a:srcRect/>
          <a:stretch>
            <a:fillRect/>
          </a:stretch>
        </p:blipFill>
        <p:spPr bwMode="auto">
          <a:xfrm>
            <a:off x="609600" y="2362200"/>
            <a:ext cx="8001000" cy="4495800"/>
          </a:xfrm>
          <a:prstGeom prst="rect">
            <a:avLst/>
          </a:prstGeom>
          <a:noFill/>
          <a:ln w="9525">
            <a:noFill/>
            <a:miter lim="800000"/>
            <a:headEnd/>
            <a:tailEnd/>
          </a:ln>
        </p:spPr>
      </p:pic>
      <p:grpSp>
        <p:nvGrpSpPr>
          <p:cNvPr id="11267" name="Group 11"/>
          <p:cNvGrpSpPr>
            <a:grpSpLocks/>
          </p:cNvGrpSpPr>
          <p:nvPr/>
        </p:nvGrpSpPr>
        <p:grpSpPr bwMode="auto">
          <a:xfrm>
            <a:off x="457200" y="0"/>
            <a:ext cx="7219950" cy="2133600"/>
            <a:chOff x="288" y="0"/>
            <a:chExt cx="4548" cy="1344"/>
          </a:xfrm>
        </p:grpSpPr>
        <p:sp>
          <p:nvSpPr>
            <p:cNvPr id="11269" name="Text Box 12"/>
            <p:cNvSpPr txBox="1">
              <a:spLocks noChangeArrowheads="1"/>
            </p:cNvSpPr>
            <p:nvPr/>
          </p:nvSpPr>
          <p:spPr bwMode="auto">
            <a:xfrm>
              <a:off x="1488" y="0"/>
              <a:ext cx="936" cy="523"/>
            </a:xfrm>
            <a:prstGeom prst="rect">
              <a:avLst/>
            </a:prstGeom>
            <a:noFill/>
            <a:ln w="9525">
              <a:noFill/>
              <a:miter lim="800000"/>
              <a:headEnd/>
              <a:tailEnd/>
            </a:ln>
          </p:spPr>
          <p:txBody>
            <a:bodyPr wrap="none">
              <a:spAutoFit/>
            </a:bodyPr>
            <a:lstStyle/>
            <a:p>
              <a:pPr algn="ctr" eaLnBrk="1" hangingPunct="1"/>
              <a:endParaRPr lang="en-US">
                <a:latin typeface="Arial" charset="0"/>
              </a:endParaRPr>
            </a:p>
            <a:p>
              <a:pPr algn="ctr" eaLnBrk="1" hangingPunct="1"/>
              <a:r>
                <a:rPr lang="en-US">
                  <a:latin typeface="Arial" charset="0"/>
                </a:rPr>
                <a:t>Khoa học</a:t>
              </a:r>
            </a:p>
          </p:txBody>
        </p:sp>
        <p:sp>
          <p:nvSpPr>
            <p:cNvPr id="11270" name="Text Box 13"/>
            <p:cNvSpPr txBox="1">
              <a:spLocks noChangeArrowheads="1"/>
            </p:cNvSpPr>
            <p:nvPr/>
          </p:nvSpPr>
          <p:spPr bwMode="auto">
            <a:xfrm>
              <a:off x="1440" y="432"/>
              <a:ext cx="3299" cy="288"/>
            </a:xfrm>
            <a:prstGeom prst="rect">
              <a:avLst/>
            </a:prstGeom>
            <a:noFill/>
            <a:ln w="9525">
              <a:noFill/>
              <a:miter lim="800000"/>
              <a:headEnd/>
              <a:tailEnd/>
            </a:ln>
          </p:spPr>
          <p:txBody>
            <a:bodyPr wrap="none">
              <a:spAutoFit/>
            </a:bodyPr>
            <a:lstStyle/>
            <a:p>
              <a:pPr eaLnBrk="1" hangingPunct="1"/>
              <a:r>
                <a:rPr lang="en-US" i="1">
                  <a:latin typeface="Arial" charset="0"/>
                </a:rPr>
                <a:t>Gió nhẹ, gió mạnh. Phòng chống bão</a:t>
              </a:r>
            </a:p>
          </p:txBody>
        </p:sp>
        <p:sp>
          <p:nvSpPr>
            <p:cNvPr id="11271" name="Text Box 14"/>
            <p:cNvSpPr txBox="1">
              <a:spLocks noChangeArrowheads="1"/>
            </p:cNvSpPr>
            <p:nvPr/>
          </p:nvSpPr>
          <p:spPr bwMode="auto">
            <a:xfrm>
              <a:off x="288" y="720"/>
              <a:ext cx="2261" cy="288"/>
            </a:xfrm>
            <a:prstGeom prst="rect">
              <a:avLst/>
            </a:prstGeom>
            <a:noFill/>
            <a:ln w="9525">
              <a:noFill/>
              <a:miter lim="800000"/>
              <a:headEnd/>
              <a:tailEnd/>
            </a:ln>
          </p:spPr>
          <p:txBody>
            <a:bodyPr wrap="none">
              <a:spAutoFit/>
            </a:bodyPr>
            <a:lstStyle/>
            <a:p>
              <a:pPr eaLnBrk="1" hangingPunct="1"/>
              <a:r>
                <a:rPr lang="en-US">
                  <a:latin typeface="Arial" charset="0"/>
                </a:rPr>
                <a:t>1. Một số cấp độ của gió.</a:t>
              </a:r>
            </a:p>
          </p:txBody>
        </p:sp>
        <p:sp>
          <p:nvSpPr>
            <p:cNvPr id="11272" name="Text Box 15"/>
            <p:cNvSpPr txBox="1">
              <a:spLocks noChangeArrowheads="1"/>
            </p:cNvSpPr>
            <p:nvPr/>
          </p:nvSpPr>
          <p:spPr bwMode="auto">
            <a:xfrm>
              <a:off x="288" y="1056"/>
              <a:ext cx="4548" cy="288"/>
            </a:xfrm>
            <a:prstGeom prst="rect">
              <a:avLst/>
            </a:prstGeom>
            <a:noFill/>
            <a:ln w="9525">
              <a:noFill/>
              <a:miter lim="800000"/>
              <a:headEnd/>
              <a:tailEnd/>
            </a:ln>
          </p:spPr>
          <p:txBody>
            <a:bodyPr wrap="none">
              <a:spAutoFit/>
            </a:bodyPr>
            <a:lstStyle/>
            <a:p>
              <a:pPr eaLnBrk="1" hangingPunct="1"/>
              <a:r>
                <a:rPr lang="en-US">
                  <a:latin typeface="Arial" charset="0"/>
                </a:rPr>
                <a:t>2. Thiệt hại do bão gây ra và cách phòng chống bão</a:t>
              </a:r>
            </a:p>
          </p:txBody>
        </p:sp>
      </p:grpSp>
      <p:sp>
        <p:nvSpPr>
          <p:cNvPr id="24592" name="Text Box 16"/>
          <p:cNvSpPr txBox="1">
            <a:spLocks noChangeArrowheads="1"/>
          </p:cNvSpPr>
          <p:nvPr/>
        </p:nvSpPr>
        <p:spPr bwMode="auto">
          <a:xfrm>
            <a:off x="2667000" y="6400800"/>
            <a:ext cx="2098675" cy="457200"/>
          </a:xfrm>
          <a:prstGeom prst="rect">
            <a:avLst/>
          </a:prstGeom>
          <a:solidFill>
            <a:schemeClr val="tx1"/>
          </a:solidFill>
          <a:ln w="9525">
            <a:noFill/>
            <a:miter lim="800000"/>
            <a:headEnd/>
            <a:tailEnd/>
          </a:ln>
        </p:spPr>
        <p:txBody>
          <a:bodyPr wrap="none">
            <a:spAutoFit/>
          </a:bodyPr>
          <a:lstStyle/>
          <a:p>
            <a:pPr eaLnBrk="1" hangingPunct="1"/>
            <a:r>
              <a:rPr lang="en-US">
                <a:solidFill>
                  <a:srgbClr val="FF0000"/>
                </a:solidFill>
                <a:latin typeface="Arial" charset="0"/>
              </a:rPr>
              <a:t>Làm đổ cây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92"/>
                                        </p:tgtEl>
                                        <p:attrNameLst>
                                          <p:attrName>style.visibility</p:attrName>
                                        </p:attrNameLst>
                                      </p:cBhvr>
                                      <p:to>
                                        <p:strVal val="visible"/>
                                      </p:to>
                                    </p:set>
                                    <p:animEffect transition="in" filter="diamond(in)">
                                      <p:cBhvr>
                                        <p:cTn id="7" dur="20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2" grpId="0" animBg="1"/>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414</TotalTime>
  <Words>1100</Words>
  <Application>Microsoft Office PowerPoint</Application>
  <PresentationFormat>On-screen Show (4:3)</PresentationFormat>
  <Paragraphs>157</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Garamond</vt:lpstr>
      <vt:lpstr>Arial</vt:lpstr>
      <vt:lpstr>Wingdings</vt:lpstr>
      <vt:lpstr>Calibri</vt:lpstr>
      <vt:lpstr>Times New Roman</vt:lpstr>
      <vt:lpstr>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xuxu</dc:creator>
  <cp:lastModifiedBy>CSTeam</cp:lastModifiedBy>
  <cp:revision>14</cp:revision>
  <dcterms:created xsi:type="dcterms:W3CDTF">2012-01-01T17:31:53Z</dcterms:created>
  <dcterms:modified xsi:type="dcterms:W3CDTF">2016-06-30T01:10:33Z</dcterms:modified>
</cp:coreProperties>
</file>